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6256000" cy="9144000"/>
  <p:notesSz cx="6858000" cy="9144000"/>
  <p:embeddedFontLst>
    <p:embeddedFont>
      <p:font typeface="Open Sans" charset="0"/>
      <p:regular r:id="rId34"/>
      <p:bold r:id="rId35"/>
      <p:italic r:id="rId36"/>
      <p:boldItalic r:id="rId37"/>
    </p:embeddedFont>
    <p:embeddedFont>
      <p:font typeface="Open Sans SemiBold" charset="0"/>
      <p:regular r:id="rId38"/>
      <p:bold r:id="rId39"/>
      <p:italic r:id="rId40"/>
      <p:boldItalic r:id="rId41"/>
    </p:embeddedFont>
    <p:embeddedFont>
      <p:font typeface="Calibri"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lppuDXOv/xzcr0bcFnB+sw==" hashData="UaxLbKvkawQ8QpodL3wirHTPvY4="/>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880">
          <p15:clr>
            <a:srgbClr val="A4A3A4"/>
          </p15:clr>
        </p15:guide>
        <p15:guide id="2" pos="51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6" roundtripDataSignature="AMtx7mhci0uSDHaYOC6qW+5v2NgJWjC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62D70D7-55EB-4AF8-B623-313B4B48AEEA}">
  <a:tblStyle styleId="{662D70D7-55EB-4AF8-B623-313B4B48AEEA}"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Arial"/>
          <a:ea typeface="Arial"/>
          <a:cs typeface="Arial"/>
        </a:font>
        <a:schemeClr val="lt1"/>
      </a:tcTxStyle>
      <a:tcStyle>
        <a:tcBdr/>
        <a:fill>
          <a:solidFill>
            <a:schemeClr val="accent5"/>
          </a:solidFill>
        </a:fill>
      </a:tcStyle>
    </a:lastCol>
    <a:firstCol>
      <a:tcTxStyle b="on" i="off">
        <a:font>
          <a:latin typeface="Arial"/>
          <a:ea typeface="Arial"/>
          <a:cs typeface="Arial"/>
        </a:font>
        <a:schemeClr val="lt1"/>
      </a:tcTxStyle>
      <a:tcStyle>
        <a:tcBdr/>
        <a:fill>
          <a:solidFill>
            <a:schemeClr val="accent5"/>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4" d="100"/>
          <a:sy n="44" d="100"/>
        </p:scale>
        <p:origin x="-1158" y="-312"/>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89236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Type Casting</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Types of Type Casting</a:t>
            </a:r>
            <a:endParaRPr/>
          </a:p>
        </p:txBody>
      </p:sp>
      <p:sp>
        <p:nvSpPr>
          <p:cNvPr id="279" name="Google Shape;27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widening/ Implicit Conversion</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Narrowing/ Explicit Conversion</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295" name="Google Shape;29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307" name="Google Shape;307;p1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12</a:t>
            </a:fld>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15" name="Google Shape;315;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322" name="Google Shape;3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are access specifiers/ modifiers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As shown in the table, explain the accessibility of all access modifiers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28" name="Google Shape;32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With the given example, explain how and when to use access modifiers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53" name="Google Shape;353;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1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378" name="Google Shape;378;p1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17</a:t>
            </a:fld>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Trainer Notes:</a:t>
            </a:r>
            <a:endParaRPr/>
          </a:p>
          <a:p>
            <a:pPr marL="0" lvl="0" indent="0" algn="l" rtl="0">
              <a:lnSpc>
                <a:spcPct val="115000"/>
              </a:lnSpc>
              <a:spcBef>
                <a:spcPts val="0"/>
              </a:spcBef>
              <a:spcAft>
                <a:spcPts val="0"/>
              </a:spcAft>
              <a:buClr>
                <a:schemeClr val="dk1"/>
              </a:buClr>
              <a:buSzPts val="11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86" name="Google Shape;386;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 the point given on the slide.</a:t>
            </a:r>
            <a:endParaRPr/>
          </a:p>
        </p:txBody>
      </p:sp>
      <p:sp>
        <p:nvSpPr>
          <p:cNvPr id="393" name="Google Shape;39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7135cd3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77135cd39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Trainer Notes: These are the OSL names where a learner is expected to go through before attending this class. </a:t>
            </a:r>
            <a:endParaRPr/>
          </a:p>
          <a:p>
            <a:pPr marL="0" lvl="0" indent="0" algn="l" rtl="0">
              <a:lnSpc>
                <a:spcPct val="100000"/>
              </a:lnSpc>
              <a:spcBef>
                <a:spcPts val="0"/>
              </a:spcBef>
              <a:spcAft>
                <a:spcPts val="0"/>
              </a:spcAft>
              <a:buSzPts val="1400"/>
              <a:buNone/>
            </a:pPr>
            <a:endParaRPr/>
          </a:p>
        </p:txBody>
      </p:sp>
      <p:sp>
        <p:nvSpPr>
          <p:cNvPr id="208" name="Google Shape;208;g77135cd39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407" name="Google Shape;40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1" name="Google Shape;42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7" name="Google Shape;4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9" name="Google Shape;4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7135cd39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77135cd39f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217" name="Google Shape;217;g77135cd39f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2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a:t>Trainer Notes: Explain the project to the learners, and instruct them to work on it.</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22" name="Google Shape;522;p2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31</a:t>
            </a:fld>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77135cd39f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77135cd39f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228" name="Google Shape;228;g77135cd39f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135cd39f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77135cd39f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239" name="Google Shape;239;g77135cd39f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7135cd39f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77135cd39f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250" name="Google Shape;250;g77135cd39f_0_2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259" name="Google Shape;259;p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7</a:t>
            </a:fld>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n-US">
                <a:latin typeface="Open Sans"/>
                <a:ea typeface="Open Sans"/>
                <a:cs typeface="Open Sans"/>
                <a:sym typeface="Open Sans"/>
              </a:rPr>
              <a:t>Trainer Notes: Summarize all the points and set an expectation about learning these pointers in this lesson. </a:t>
            </a:r>
            <a:endParaRPr>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100"/>
              <a:buFont typeface="Arial"/>
              <a:buNone/>
            </a:pPr>
            <a:endParaRPr>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200"/>
              <a:buFont typeface="Calibri"/>
              <a:buNone/>
            </a:pPr>
            <a:endParaRPr>
              <a:latin typeface="Open Sans"/>
              <a:ea typeface="Open Sans"/>
              <a:cs typeface="Open Sans"/>
              <a:sym typeface="Open Sans"/>
            </a:endParaRPr>
          </a:p>
        </p:txBody>
      </p:sp>
      <p:sp>
        <p:nvSpPr>
          <p:cNvPr id="264" name="Google Shape;2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273" name="Google Shape;2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3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3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3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p4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4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p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4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4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4" name="Google Shape;84;p4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4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4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4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p4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4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4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p4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7" name="Google Shape;97;p4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4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4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4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4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43"/>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43"/>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p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8" name="Google Shape;108;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4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4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4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2"/>
        <p:cNvGrpSpPr/>
        <p:nvPr/>
      </p:nvGrpSpPr>
      <p:grpSpPr>
        <a:xfrm>
          <a:off x="0" y="0"/>
          <a:ext cx="0" cy="0"/>
          <a:chOff x="0" y="0"/>
          <a:chExt cx="0" cy="0"/>
        </a:xfrm>
      </p:grpSpPr>
      <p:pic>
        <p:nvPicPr>
          <p:cNvPr id="113" name="Google Shape;113;p45"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4" name="Google Shape;114;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5" name="Google Shape;115;p45"/>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45"/>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45"/>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p46"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4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46"/>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p4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4" name="Google Shape;124;p4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5" name="Google Shape;125;p4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p4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4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4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4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4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4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p4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4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4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4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4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4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4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p4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1" name="Google Shape;141;p4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4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p4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p4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4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p4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8" name="Google Shape;148;p4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9" name="Google Shape;149;p4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p4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4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4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4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4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4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4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4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4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4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49"/>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49"/>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p5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5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5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p5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5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5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5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p5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1" name="Google Shape;171;p50"/>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5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p5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p5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p5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p5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5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5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5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5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p50"/>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33"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33"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3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33"/>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33"/>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p5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5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5" name="Google Shape;185;p5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6" name="Google Shape;186;p51"/>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5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8"/>
        <p:cNvGrpSpPr/>
        <p:nvPr/>
      </p:nvGrpSpPr>
      <p:grpSpPr>
        <a:xfrm>
          <a:off x="0" y="0"/>
          <a:ext cx="0" cy="0"/>
          <a:chOff x="0" y="0"/>
          <a:chExt cx="0" cy="0"/>
        </a:xfrm>
      </p:grpSpPr>
      <p:pic>
        <p:nvPicPr>
          <p:cNvPr id="189" name="Google Shape;189;p52"/>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0" name="Google Shape;190;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5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5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 name="Google Shape;193;p5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5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5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5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5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3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34"/>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3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34"/>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34"/>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3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3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35"/>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35"/>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3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3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36"/>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36"/>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36"/>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36"/>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36"/>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37"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3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3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38"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3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p3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3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8" name="Google Shape;58;p3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3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p4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4" name="Google Shape;64;p40"/>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5" name="Google Shape;65;p4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6" name="Google Shape;66;p4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40"/>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40"/>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40"/>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Java Deep-Dive Building Blocks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Type Casting</a:t>
            </a:r>
            <a:endParaRPr/>
          </a:p>
        </p:txBody>
      </p:sp>
      <p:sp>
        <p:nvSpPr>
          <p:cNvPr id="282" name="Google Shape;282;p8"/>
          <p:cNvSpPr/>
          <p:nvPr/>
        </p:nvSpPr>
        <p:spPr>
          <a:xfrm>
            <a:off x="3210560" y="1560972"/>
            <a:ext cx="983488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When two data types are compatible with each other, the value of one data type that is assigned to the other is called type casting.</a:t>
            </a:r>
            <a:endParaRPr sz="2200" i="0" u="none" strike="noStrike" cap="none">
              <a:solidFill>
                <a:srgbClr val="3F3F3F"/>
              </a:solidFill>
              <a:latin typeface="Open Sans"/>
              <a:ea typeface="Open Sans"/>
              <a:cs typeface="Open Sans"/>
              <a:sym typeface="Open Sans"/>
            </a:endParaRPr>
          </a:p>
        </p:txBody>
      </p:sp>
      <p:grpSp>
        <p:nvGrpSpPr>
          <p:cNvPr id="283" name="Google Shape;283;p8"/>
          <p:cNvGrpSpPr/>
          <p:nvPr/>
        </p:nvGrpSpPr>
        <p:grpSpPr>
          <a:xfrm>
            <a:off x="2062515" y="3043332"/>
            <a:ext cx="12174514" cy="5190863"/>
            <a:chOff x="1258681" y="3022550"/>
            <a:chExt cx="12174514" cy="5190863"/>
          </a:xfrm>
        </p:grpSpPr>
        <p:grpSp>
          <p:nvGrpSpPr>
            <p:cNvPr id="284" name="Google Shape;284;p8"/>
            <p:cNvGrpSpPr/>
            <p:nvPr/>
          </p:nvGrpSpPr>
          <p:grpSpPr>
            <a:xfrm>
              <a:off x="1258681" y="3362953"/>
              <a:ext cx="4781410" cy="4489275"/>
              <a:chOff x="1642928" y="3203085"/>
              <a:chExt cx="4781410" cy="4489275"/>
            </a:xfrm>
          </p:grpSpPr>
          <p:sp>
            <p:nvSpPr>
              <p:cNvPr id="285" name="Google Shape;285;p8"/>
              <p:cNvSpPr/>
              <p:nvPr/>
            </p:nvSpPr>
            <p:spPr>
              <a:xfrm>
                <a:off x="1642928" y="3424189"/>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i="0" u="none" strike="noStrike" cap="none">
                  <a:solidFill>
                    <a:srgbClr val="44494E"/>
                  </a:solidFill>
                  <a:latin typeface="Open Sans"/>
                  <a:ea typeface="Open Sans"/>
                  <a:cs typeface="Open Sans"/>
                  <a:sym typeface="Open Sans"/>
                </a:endParaRPr>
              </a:p>
            </p:txBody>
          </p:sp>
          <p:sp>
            <p:nvSpPr>
              <p:cNvPr id="286" name="Google Shape;286;p8"/>
              <p:cNvSpPr/>
              <p:nvPr/>
            </p:nvSpPr>
            <p:spPr>
              <a:xfrm flipH="1">
                <a:off x="4961298" y="320308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i="0" u="none" strike="noStrike" cap="none">
                  <a:solidFill>
                    <a:srgbClr val="F33B48"/>
                  </a:solidFill>
                  <a:latin typeface="Open Sans"/>
                  <a:ea typeface="Open Sans"/>
                  <a:cs typeface="Open Sans"/>
                  <a:sym typeface="Open Sans"/>
                </a:endParaRPr>
              </a:p>
            </p:txBody>
          </p:sp>
          <p:sp>
            <p:nvSpPr>
              <p:cNvPr id="287" name="Google Shape;287;p8"/>
              <p:cNvSpPr/>
              <p:nvPr/>
            </p:nvSpPr>
            <p:spPr>
              <a:xfrm rot="10800000">
                <a:off x="4961298" y="701308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6"/>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2200" i="0" u="none" strike="noStrike" cap="none">
                  <a:solidFill>
                    <a:srgbClr val="F33B48"/>
                  </a:solidFill>
                  <a:latin typeface="Open Sans"/>
                  <a:ea typeface="Open Sans"/>
                  <a:cs typeface="Open Sans"/>
                  <a:sym typeface="Open Sans"/>
                </a:endParaRPr>
              </a:p>
            </p:txBody>
          </p:sp>
          <p:sp>
            <p:nvSpPr>
              <p:cNvPr id="288" name="Google Shape;288;p8"/>
              <p:cNvSpPr/>
              <p:nvPr/>
            </p:nvSpPr>
            <p:spPr>
              <a:xfrm>
                <a:off x="2248447" y="5086537"/>
                <a:ext cx="2838852" cy="7223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200" i="0" u="none" strike="noStrike" cap="none">
                    <a:solidFill>
                      <a:srgbClr val="3F3F3F"/>
                    </a:solidFill>
                    <a:latin typeface="Open Sans"/>
                    <a:ea typeface="Open Sans"/>
                    <a:cs typeface="Open Sans"/>
                    <a:sym typeface="Open Sans"/>
                  </a:rPr>
                  <a:t>Type Casting</a:t>
                </a:r>
                <a:endParaRPr sz="2200" i="0" u="none" strike="noStrike" cap="none">
                  <a:solidFill>
                    <a:srgbClr val="3F3F3F"/>
                  </a:solidFill>
                  <a:latin typeface="Open Sans"/>
                  <a:ea typeface="Open Sans"/>
                  <a:cs typeface="Open Sans"/>
                  <a:sym typeface="Open Sans"/>
                </a:endParaRPr>
              </a:p>
            </p:txBody>
          </p:sp>
        </p:grpSp>
        <p:sp>
          <p:nvSpPr>
            <p:cNvPr id="289" name="Google Shape;289;p8"/>
            <p:cNvSpPr/>
            <p:nvPr/>
          </p:nvSpPr>
          <p:spPr>
            <a:xfrm>
              <a:off x="6069945" y="3022550"/>
              <a:ext cx="7363250" cy="72237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i="0" u="none" strike="noStrike" cap="none" dirty="0">
                  <a:solidFill>
                    <a:srgbClr val="ED7D31"/>
                  </a:solidFill>
                  <a:latin typeface="Open Sans"/>
                  <a:ea typeface="Open Sans"/>
                  <a:cs typeface="Open Sans"/>
                  <a:sym typeface="Open Sans"/>
                </a:rPr>
                <a:t>Implicit Type </a:t>
              </a:r>
              <a:r>
                <a:rPr lang="en-US" sz="2200" i="0" u="none" strike="noStrike" cap="none" dirty="0" smtClean="0">
                  <a:solidFill>
                    <a:srgbClr val="ED7D31"/>
                  </a:solidFill>
                  <a:latin typeface="Open Sans"/>
                  <a:ea typeface="Open Sans"/>
                  <a:cs typeface="Open Sans"/>
                  <a:sym typeface="Open Sans"/>
                </a:rPr>
                <a:t>Casting:</a:t>
              </a:r>
              <a:endParaRPr sz="220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r>
                <a:rPr lang="en-US" sz="2200" i="0" u="none" strike="noStrike" cap="none" dirty="0">
                  <a:solidFill>
                    <a:srgbClr val="3F3F3F"/>
                  </a:solidFill>
                  <a:latin typeface="Open Sans"/>
                  <a:ea typeface="Open Sans"/>
                  <a:cs typeface="Open Sans"/>
                  <a:sym typeface="Open Sans"/>
                </a:rPr>
                <a:t>byte </a:t>
              </a:r>
              <a:r>
                <a:rPr lang="en-US" sz="2200" i="0" u="none" strike="noStrike" cap="none" dirty="0" smtClean="0">
                  <a:solidFill>
                    <a:srgbClr val="3F3F3F"/>
                  </a:solidFill>
                  <a:latin typeface="Open Sans"/>
                  <a:ea typeface="Open Sans"/>
                  <a:cs typeface="Open Sans"/>
                  <a:sym typeface="Open Sans"/>
                </a:rPr>
                <a:t> -&gt; short -&gt; </a:t>
              </a:r>
              <a:r>
                <a:rPr lang="en-US" sz="2200" i="0" u="none" strike="noStrike" cap="none" dirty="0" err="1">
                  <a:solidFill>
                    <a:srgbClr val="3F3F3F"/>
                  </a:solidFill>
                  <a:latin typeface="Open Sans"/>
                  <a:ea typeface="Open Sans"/>
                  <a:cs typeface="Open Sans"/>
                  <a:sym typeface="Open Sans"/>
                </a:rPr>
                <a:t>int</a:t>
              </a:r>
              <a:r>
                <a:rPr lang="en-US" sz="2200" i="0" u="none" strike="noStrike" cap="none" dirty="0">
                  <a:solidFill>
                    <a:srgbClr val="3F3F3F"/>
                  </a:solidFill>
                  <a:latin typeface="Open Sans"/>
                  <a:ea typeface="Open Sans"/>
                  <a:cs typeface="Open Sans"/>
                  <a:sym typeface="Open Sans"/>
                </a:rPr>
                <a:t>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long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float </a:t>
              </a:r>
              <a:r>
                <a:rPr lang="en-US" sz="2200" i="0" u="none" strike="noStrike" cap="none" dirty="0" smtClean="0">
                  <a:solidFill>
                    <a:srgbClr val="3F3F3F"/>
                  </a:solidFill>
                  <a:latin typeface="Open Sans"/>
                  <a:ea typeface="Open Sans"/>
                  <a:cs typeface="Open Sans"/>
                  <a:sym typeface="Open Sans"/>
                </a:rPr>
                <a:t>-&gt; double</a:t>
              </a:r>
              <a:endParaRPr sz="2200" i="0" u="none" strike="noStrike" cap="none" dirty="0">
                <a:solidFill>
                  <a:srgbClr val="3F3F3F"/>
                </a:solidFill>
                <a:latin typeface="Open Sans"/>
                <a:ea typeface="Open Sans"/>
                <a:cs typeface="Open Sans"/>
                <a:sym typeface="Open Sans"/>
              </a:endParaRPr>
            </a:p>
          </p:txBody>
        </p:sp>
        <p:sp>
          <p:nvSpPr>
            <p:cNvPr id="290" name="Google Shape;290;p8"/>
            <p:cNvSpPr/>
            <p:nvPr/>
          </p:nvSpPr>
          <p:spPr>
            <a:xfrm>
              <a:off x="6069945" y="7491043"/>
              <a:ext cx="7363250" cy="72237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200" i="0" u="none" strike="noStrike" cap="none" dirty="0">
                  <a:solidFill>
                    <a:srgbClr val="70AD47"/>
                  </a:solidFill>
                  <a:latin typeface="Open Sans"/>
                  <a:ea typeface="Open Sans"/>
                  <a:cs typeface="Open Sans"/>
                  <a:sym typeface="Open Sans"/>
                </a:rPr>
                <a:t>Explicit Type Casting:</a:t>
              </a:r>
              <a:endParaRPr sz="220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r>
                <a:rPr lang="en-US" sz="2200" i="0" u="none" strike="noStrike" cap="none" dirty="0">
                  <a:solidFill>
                    <a:srgbClr val="3F3F3F"/>
                  </a:solidFill>
                  <a:latin typeface="Open Sans"/>
                  <a:ea typeface="Open Sans"/>
                  <a:cs typeface="Open Sans"/>
                  <a:sym typeface="Open Sans"/>
                </a:rPr>
                <a:t>double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float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long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err="1">
                  <a:solidFill>
                    <a:srgbClr val="3F3F3F"/>
                  </a:solidFill>
                  <a:latin typeface="Open Sans"/>
                  <a:ea typeface="Open Sans"/>
                  <a:cs typeface="Open Sans"/>
                  <a:sym typeface="Open Sans"/>
                </a:rPr>
                <a:t>int</a:t>
              </a:r>
              <a:r>
                <a:rPr lang="en-US" sz="2200" i="0" u="none" strike="noStrike" cap="none" dirty="0">
                  <a:solidFill>
                    <a:srgbClr val="3F3F3F"/>
                  </a:solidFill>
                  <a:latin typeface="Open Sans"/>
                  <a:ea typeface="Open Sans"/>
                  <a:cs typeface="Open Sans"/>
                  <a:sym typeface="Open Sans"/>
                </a:rPr>
                <a:t>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short </a:t>
              </a:r>
              <a:r>
                <a:rPr lang="en-US" sz="2200" i="0" u="none" strike="noStrike" cap="none" dirty="0" smtClean="0">
                  <a:solidFill>
                    <a:srgbClr val="3F3F3F"/>
                  </a:solidFill>
                  <a:latin typeface="Open Sans"/>
                  <a:ea typeface="Open Sans"/>
                  <a:cs typeface="Open Sans"/>
                  <a:sym typeface="Open Sans"/>
                </a:rPr>
                <a:t>-&gt; </a:t>
              </a:r>
              <a:r>
                <a:rPr lang="en-US" sz="2200" i="0" u="none" strike="noStrike" cap="none" dirty="0">
                  <a:solidFill>
                    <a:srgbClr val="3F3F3F"/>
                  </a:solidFill>
                  <a:latin typeface="Open Sans"/>
                  <a:ea typeface="Open Sans"/>
                  <a:cs typeface="Open Sans"/>
                  <a:sym typeface="Open Sans"/>
                </a:rPr>
                <a:t>byte</a:t>
              </a:r>
              <a:endParaRPr sz="2200" i="0" u="none" strike="noStrike" cap="none" dirty="0">
                <a:solidFill>
                  <a:srgbClr val="3F3F3F"/>
                </a:solidFill>
                <a:latin typeface="Open Sans"/>
                <a:ea typeface="Open Sans"/>
                <a:cs typeface="Open Sans"/>
                <a:sym typeface="Open Sans"/>
              </a:endParaRPr>
            </a:p>
          </p:txBody>
        </p:sp>
      </p:grpSp>
      <p:pic>
        <p:nvPicPr>
          <p:cNvPr id="291" name="Google Shape;291;p8"/>
          <p:cNvPicPr preferRelativeResize="0"/>
          <p:nvPr/>
        </p:nvPicPr>
        <p:blipFill rotWithShape="1">
          <a:blip r:embed="rId3">
            <a:alphaModFix/>
          </a:blip>
          <a:srcRect/>
          <a:stretch/>
        </p:blipFill>
        <p:spPr>
          <a:xfrm>
            <a:off x="6257223" y="603159"/>
            <a:ext cx="3708251"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Types of Type Casting</a:t>
            </a:r>
            <a:endParaRPr/>
          </a:p>
        </p:txBody>
      </p:sp>
      <p:cxnSp>
        <p:nvCxnSpPr>
          <p:cNvPr id="298" name="Google Shape;298;p9"/>
          <p:cNvCxnSpPr/>
          <p:nvPr/>
        </p:nvCxnSpPr>
        <p:spPr>
          <a:xfrm flipH="1">
            <a:off x="8128000" y="1291772"/>
            <a:ext cx="21772" cy="7685973"/>
          </a:xfrm>
          <a:prstGeom prst="straightConnector1">
            <a:avLst/>
          </a:prstGeom>
          <a:noFill/>
          <a:ln w="9525" cap="flat" cmpd="sng">
            <a:solidFill>
              <a:srgbClr val="EB792A"/>
            </a:solidFill>
            <a:prstDash val="solid"/>
            <a:round/>
            <a:headEnd type="none" w="sm" len="sm"/>
            <a:tailEnd type="none" w="sm" len="sm"/>
          </a:ln>
        </p:spPr>
      </p:cxnSp>
      <p:sp>
        <p:nvSpPr>
          <p:cNvPr id="299" name="Google Shape;299;p9"/>
          <p:cNvSpPr/>
          <p:nvPr/>
        </p:nvSpPr>
        <p:spPr>
          <a:xfrm>
            <a:off x="1983894" y="2371705"/>
            <a:ext cx="4422340" cy="889979"/>
          </a:xfrm>
          <a:prstGeom prst="rect">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Widening or Implicit Conversion</a:t>
            </a:r>
            <a:endParaRPr sz="2200" b="0" i="0" u="none" strike="noStrike" cap="none">
              <a:solidFill>
                <a:schemeClr val="lt1"/>
              </a:solidFill>
              <a:latin typeface="Open Sans"/>
              <a:ea typeface="Open Sans"/>
              <a:cs typeface="Open Sans"/>
              <a:sym typeface="Open Sans"/>
            </a:endParaRPr>
          </a:p>
        </p:txBody>
      </p:sp>
      <p:sp>
        <p:nvSpPr>
          <p:cNvPr id="300" name="Google Shape;300;p9"/>
          <p:cNvSpPr/>
          <p:nvPr/>
        </p:nvSpPr>
        <p:spPr>
          <a:xfrm>
            <a:off x="9650421" y="2371705"/>
            <a:ext cx="4864574" cy="88997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Narrowing or Explicit Conversion</a:t>
            </a:r>
            <a:endParaRPr sz="2200" b="0" i="0" u="none" strike="noStrike" cap="none">
              <a:solidFill>
                <a:schemeClr val="lt1"/>
              </a:solidFill>
              <a:latin typeface="Open Sans"/>
              <a:ea typeface="Open Sans"/>
              <a:cs typeface="Open Sans"/>
              <a:sym typeface="Open Sans"/>
            </a:endParaRPr>
          </a:p>
        </p:txBody>
      </p:sp>
      <p:sp>
        <p:nvSpPr>
          <p:cNvPr id="301" name="Google Shape;301;p9"/>
          <p:cNvSpPr/>
          <p:nvPr/>
        </p:nvSpPr>
        <p:spPr>
          <a:xfrm>
            <a:off x="957700" y="3728625"/>
            <a:ext cx="6474600" cy="4358700"/>
          </a:xfrm>
          <a:prstGeom prst="rect">
            <a:avLst/>
          </a:prstGeom>
          <a:noFill/>
          <a:ln w="25400" cap="flat" cmpd="sng">
            <a:solidFill>
              <a:srgbClr val="F38573"/>
            </a:solidFill>
            <a:prstDash val="solid"/>
            <a:round/>
            <a:headEnd type="none" w="sm" len="sm"/>
            <a:tailEnd type="none" w="sm" len="sm"/>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Widening or implicit conversion takes place when two data types are automatically converted.</a:t>
            </a:r>
            <a:endParaRPr sz="2200" b="0" i="0" u="none" strike="noStrike" cap="none">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This is possible when:</a:t>
            </a:r>
            <a:endParaRPr sz="1400" b="0" i="0" u="none" strike="noStrike" cap="none">
              <a:solidFill>
                <a:srgbClr val="3F3F3F"/>
              </a:solidFill>
              <a:latin typeface="Arial"/>
              <a:ea typeface="Arial"/>
              <a:cs typeface="Arial"/>
              <a:sym typeface="Arial"/>
            </a:endParaRPr>
          </a:p>
          <a:p>
            <a:pPr marL="800100"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two data types are compatible</a:t>
            </a:r>
            <a:endParaRPr sz="1400" b="0" i="0" u="none" strike="noStrike" cap="none">
              <a:solidFill>
                <a:srgbClr val="3F3F3F"/>
              </a:solidFill>
              <a:latin typeface="Arial"/>
              <a:ea typeface="Arial"/>
              <a:cs typeface="Arial"/>
              <a:sym typeface="Arial"/>
            </a:endParaRPr>
          </a:p>
          <a:p>
            <a:pPr marL="800100" marR="0" lvl="1"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value of a smaller data type is assigned to a bigger data type</a:t>
            </a:r>
            <a:endParaRPr sz="2200" b="0" i="0" u="none" strike="noStrike" cap="none">
              <a:solidFill>
                <a:srgbClr val="3F3F3F"/>
              </a:solidFill>
              <a:latin typeface="Open Sans"/>
              <a:ea typeface="Open Sans"/>
              <a:cs typeface="Open Sans"/>
              <a:sym typeface="Open Sans"/>
            </a:endParaRPr>
          </a:p>
          <a:p>
            <a:pPr marL="9144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Conversion of numeric data type to char or boolean is not supported.</a:t>
            </a:r>
            <a:endParaRPr sz="1400" b="0" i="0" u="none" strike="noStrike" cap="none">
              <a:solidFill>
                <a:srgbClr val="3F3F3F"/>
              </a:solidFill>
              <a:latin typeface="Arial"/>
              <a:ea typeface="Arial"/>
              <a:cs typeface="Arial"/>
              <a:sym typeface="Arial"/>
            </a:endParaRPr>
          </a:p>
        </p:txBody>
      </p:sp>
      <p:sp>
        <p:nvSpPr>
          <p:cNvPr id="302" name="Google Shape;302;p9"/>
          <p:cNvSpPr/>
          <p:nvPr/>
        </p:nvSpPr>
        <p:spPr>
          <a:xfrm>
            <a:off x="8845475" y="3728625"/>
            <a:ext cx="6474600" cy="3543600"/>
          </a:xfrm>
          <a:prstGeom prst="rect">
            <a:avLst/>
          </a:prstGeom>
          <a:noFill/>
          <a:ln w="25400" cap="flat" cmpd="sng">
            <a:solidFill>
              <a:srgbClr val="F38573"/>
            </a:solidFill>
            <a:prstDash val="solid"/>
            <a:round/>
            <a:headEnd type="none" w="sm" len="sm"/>
            <a:tailEnd type="none" w="sm" len="sm"/>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To assign the value of a large data type to a smaller data type, we have to perform narrowing or explicit conversion.</a:t>
            </a:r>
            <a:endParaRPr sz="2200" b="0" i="0" u="none" strike="noStrike" cap="none">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This is useful for incompatible data types when automatic conversion is not possible.</a:t>
            </a:r>
            <a:endParaRPr sz="1400" b="0" i="0" u="none" strike="noStrike" cap="none">
              <a:solidFill>
                <a:srgbClr val="3F3F3F"/>
              </a:solidFill>
              <a:latin typeface="Arial"/>
              <a:ea typeface="Arial"/>
              <a:cs typeface="Arial"/>
              <a:sym typeface="Arial"/>
            </a:endParaRPr>
          </a:p>
        </p:txBody>
      </p:sp>
      <p:pic>
        <p:nvPicPr>
          <p:cNvPr id="303" name="Google Shape;303;p9"/>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Type Casting</a:t>
            </a:r>
            <a:endParaRPr/>
          </a:p>
        </p:txBody>
      </p:sp>
      <p:sp>
        <p:nvSpPr>
          <p:cNvPr id="310" name="Google Shape;310;p10"/>
          <p:cNvSpPr txBox="1">
            <a:spLocks noGrp="1"/>
          </p:cNvSpPr>
          <p:nvPr>
            <p:ph type="body" idx="1"/>
          </p:nvPr>
        </p:nvSpPr>
        <p:spPr>
          <a:xfrm>
            <a:off x="1913860" y="2363465"/>
            <a:ext cx="12440048" cy="558968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a:t>
            </a: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which will take a string as input and will convert it into other primitive data types.</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
            </a:r>
            <a:br>
              <a:rPr lang="en-US">
                <a:solidFill>
                  <a:srgbClr val="3F3F3F"/>
                </a:solidFill>
                <a:latin typeface="Open Sans"/>
                <a:ea typeface="Open Sans"/>
                <a:cs typeface="Open Sans"/>
                <a:sym typeface="Open Sans"/>
              </a:rPr>
            </a:b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311" name="Google Shape;311;p10"/>
          <p:cNvSpPr txBox="1"/>
          <p:nvPr/>
        </p:nvSpPr>
        <p:spPr>
          <a:xfrm>
            <a:off x="11953503" y="1787611"/>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1"/>
          <p:cNvSpPr txBox="1">
            <a:spLocks noGrp="1"/>
          </p:cNvSpPr>
          <p:nvPr>
            <p:ph type="title"/>
          </p:nvPr>
        </p:nvSpPr>
        <p:spPr>
          <a:xfrm>
            <a:off x="-10160" y="166083"/>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318" name="Google Shape;318;p11"/>
          <p:cNvSpPr txBox="1"/>
          <p:nvPr/>
        </p:nvSpPr>
        <p:spPr>
          <a:xfrm>
            <a:off x="1472457" y="1791265"/>
            <a:ext cx="16276200" cy="41856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type casting:</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take an input from user and convert the input variable into other data types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a:t>
            </a:r>
            <a:r>
              <a:rPr lang="en-US" sz="2200">
                <a:solidFill>
                  <a:srgbClr val="3F3F3F"/>
                </a:solidFill>
                <a:latin typeface="Open Sans"/>
                <a:ea typeface="Open Sans"/>
                <a:cs typeface="Open Sans"/>
                <a:sym typeface="Open Sans"/>
              </a:rPr>
              <a:t>he</a:t>
            </a:r>
            <a:r>
              <a:rPr lang="en-US" sz="2200" b="0" i="0" u="none" strike="noStrike" cap="none">
                <a:solidFill>
                  <a:srgbClr val="3F3F3F"/>
                </a:solidFill>
                <a:latin typeface="Open Sans"/>
                <a:ea typeface="Open Sans"/>
                <a:cs typeface="Open Sans"/>
                <a:sym typeface="Open Sans"/>
              </a:rPr>
              <a:t>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000000"/>
              </a:solidFill>
              <a:latin typeface="Arial"/>
              <a:ea typeface="Arial"/>
              <a:cs typeface="Arial"/>
              <a:sym typeface="Arial"/>
            </a:endParaRPr>
          </a:p>
        </p:txBody>
      </p:sp>
      <p:pic>
        <p:nvPicPr>
          <p:cNvPr id="319" name="Google Shape;319;p11"/>
          <p:cNvPicPr preferRelativeResize="0"/>
          <p:nvPr/>
        </p:nvPicPr>
        <p:blipFill rotWithShape="1">
          <a:blip r:embed="rId3">
            <a:alphaModFix/>
          </a:blip>
          <a:srcRect/>
          <a:stretch/>
        </p:blipFill>
        <p:spPr>
          <a:xfrm>
            <a:off x="4296175" y="603150"/>
            <a:ext cx="7472324" cy="36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SemiBold"/>
                <a:ea typeface="Open Sans SemiBold"/>
                <a:cs typeface="Open Sans SemiBold"/>
                <a:sym typeface="Open Sans SemiBold"/>
              </a:rPr>
              <a:t>Access Modifiers</a:t>
            </a:r>
            <a:endParaRPr/>
          </a:p>
          <a:p>
            <a:pPr marL="50800" lvl="0" indent="0" algn="ctr" rtl="0">
              <a:lnSpc>
                <a:spcPct val="90000"/>
              </a:lnSpc>
              <a:spcBef>
                <a:spcPts val="1000"/>
              </a:spcBef>
              <a:spcAft>
                <a:spcPts val="0"/>
              </a:spcAft>
              <a:buSzPts val="2800"/>
              <a:buNone/>
            </a:pP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Access Modifiers</a:t>
            </a:r>
            <a:endParaRPr/>
          </a:p>
        </p:txBody>
      </p:sp>
      <p:sp>
        <p:nvSpPr>
          <p:cNvPr id="331" name="Google Shape;331;p13"/>
          <p:cNvSpPr/>
          <p:nvPr/>
        </p:nvSpPr>
        <p:spPr>
          <a:xfrm>
            <a:off x="1582887" y="1680700"/>
            <a:ext cx="13090226" cy="430887"/>
          </a:xfrm>
          <a:prstGeom prst="rect">
            <a:avLst/>
          </a:prstGeom>
          <a:solidFill>
            <a:schemeClr val="lt1"/>
          </a:solidFill>
          <a:ln w="25400" cap="flat" cmpd="sng">
            <a:solidFill>
              <a:srgbClr val="FFFFFF"/>
            </a:solidFill>
            <a:prstDash val="dash"/>
            <a:round/>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access modifiers specify the accessibility of a data member, class, constructor, or method.</a:t>
            </a:r>
            <a:endParaRPr sz="2200" b="0" i="0" u="none" strike="noStrike" cap="none">
              <a:solidFill>
                <a:srgbClr val="3F3F3F"/>
              </a:solidFill>
              <a:latin typeface="Open Sans"/>
              <a:ea typeface="Open Sans"/>
              <a:cs typeface="Open Sans"/>
              <a:sym typeface="Open Sans"/>
            </a:endParaRPr>
          </a:p>
        </p:txBody>
      </p:sp>
      <p:graphicFrame>
        <p:nvGraphicFramePr>
          <p:cNvPr id="332" name="Google Shape;332;p13"/>
          <p:cNvGraphicFramePr/>
          <p:nvPr/>
        </p:nvGraphicFramePr>
        <p:xfrm>
          <a:off x="1263995" y="3018834"/>
          <a:ext cx="13728000" cy="4394125"/>
        </p:xfrm>
        <a:graphic>
          <a:graphicData uri="http://schemas.openxmlformats.org/drawingml/2006/table">
            <a:tbl>
              <a:tblPr firstRow="1" bandRow="1">
                <a:noFill/>
                <a:tableStyleId>{662D70D7-55EB-4AF8-B623-313B4B48AEEA}</a:tableStyleId>
              </a:tblPr>
              <a:tblGrid>
                <a:gridCol w="2745600"/>
                <a:gridCol w="2745600"/>
                <a:gridCol w="2745600"/>
                <a:gridCol w="2745600"/>
                <a:gridCol w="2745600"/>
              </a:tblGrid>
              <a:tr h="878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Modifier</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Class</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Package</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Subclass</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World</a:t>
                      </a:r>
                      <a:endParaRPr sz="2200" b="0" u="none" strike="noStrike" cap="none">
                        <a:latin typeface="Open Sans"/>
                        <a:ea typeface="Open Sans"/>
                        <a:cs typeface="Open Sans"/>
                        <a:sym typeface="Open Sans"/>
                      </a:endParaRPr>
                    </a:p>
                  </a:txBody>
                  <a:tcPr marL="91450" marR="91450" marT="45725" marB="45725" anchor="ctr"/>
                </a:tc>
              </a:tr>
              <a:tr h="878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public</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r>
              <a:tr h="878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protected</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r>
              <a:tr h="878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No modifier</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r>
              <a:tr h="8788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private</a:t>
                      </a: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endParaRPr sz="2200" b="0" u="none" strike="noStrike" cap="none">
                        <a:latin typeface="Open Sans"/>
                        <a:ea typeface="Open Sans"/>
                        <a:cs typeface="Open Sans"/>
                        <a:sym typeface="Open Sans"/>
                      </a:endParaRPr>
                    </a:p>
                  </a:txBody>
                  <a:tcPr marL="91450" marR="91450" marT="45725" marB="45725" anchor="ctr"/>
                </a:tc>
              </a:tr>
            </a:tbl>
          </a:graphicData>
        </a:graphic>
      </p:graphicFrame>
      <p:pic>
        <p:nvPicPr>
          <p:cNvPr id="333" name="Google Shape;333;p13"/>
          <p:cNvPicPr preferRelativeResize="0"/>
          <p:nvPr/>
        </p:nvPicPr>
        <p:blipFill rotWithShape="1">
          <a:blip r:embed="rId3">
            <a:alphaModFix/>
          </a:blip>
          <a:srcRect/>
          <a:stretch/>
        </p:blipFill>
        <p:spPr>
          <a:xfrm>
            <a:off x="5235096" y="4000349"/>
            <a:ext cx="569368" cy="556826"/>
          </a:xfrm>
          <a:prstGeom prst="rect">
            <a:avLst/>
          </a:prstGeom>
          <a:noFill/>
          <a:ln>
            <a:noFill/>
          </a:ln>
        </p:spPr>
      </p:pic>
      <p:pic>
        <p:nvPicPr>
          <p:cNvPr id="334" name="Google Shape;334;p13"/>
          <p:cNvPicPr preferRelativeResize="0"/>
          <p:nvPr/>
        </p:nvPicPr>
        <p:blipFill rotWithShape="1">
          <a:blip r:embed="rId3">
            <a:alphaModFix/>
          </a:blip>
          <a:srcRect/>
          <a:stretch/>
        </p:blipFill>
        <p:spPr>
          <a:xfrm>
            <a:off x="5235096" y="4875112"/>
            <a:ext cx="569368" cy="556826"/>
          </a:xfrm>
          <a:prstGeom prst="rect">
            <a:avLst/>
          </a:prstGeom>
          <a:noFill/>
          <a:ln>
            <a:noFill/>
          </a:ln>
        </p:spPr>
      </p:pic>
      <p:pic>
        <p:nvPicPr>
          <p:cNvPr id="335" name="Google Shape;335;p13"/>
          <p:cNvPicPr preferRelativeResize="0"/>
          <p:nvPr/>
        </p:nvPicPr>
        <p:blipFill rotWithShape="1">
          <a:blip r:embed="rId3">
            <a:alphaModFix/>
          </a:blip>
          <a:srcRect/>
          <a:stretch/>
        </p:blipFill>
        <p:spPr>
          <a:xfrm>
            <a:off x="5235096" y="6601043"/>
            <a:ext cx="569368" cy="556826"/>
          </a:xfrm>
          <a:prstGeom prst="rect">
            <a:avLst/>
          </a:prstGeom>
          <a:noFill/>
          <a:ln>
            <a:noFill/>
          </a:ln>
        </p:spPr>
      </p:pic>
      <p:pic>
        <p:nvPicPr>
          <p:cNvPr id="336" name="Google Shape;336;p13"/>
          <p:cNvPicPr preferRelativeResize="0"/>
          <p:nvPr/>
        </p:nvPicPr>
        <p:blipFill rotWithShape="1">
          <a:blip r:embed="rId3">
            <a:alphaModFix/>
          </a:blip>
          <a:srcRect/>
          <a:stretch/>
        </p:blipFill>
        <p:spPr>
          <a:xfrm>
            <a:off x="5235096" y="5749875"/>
            <a:ext cx="569368" cy="556826"/>
          </a:xfrm>
          <a:prstGeom prst="rect">
            <a:avLst/>
          </a:prstGeom>
          <a:noFill/>
          <a:ln>
            <a:noFill/>
          </a:ln>
        </p:spPr>
      </p:pic>
      <p:pic>
        <p:nvPicPr>
          <p:cNvPr id="337" name="Google Shape;337;p13"/>
          <p:cNvPicPr preferRelativeResize="0"/>
          <p:nvPr/>
        </p:nvPicPr>
        <p:blipFill rotWithShape="1">
          <a:blip r:embed="rId3">
            <a:alphaModFix/>
          </a:blip>
          <a:srcRect/>
          <a:stretch/>
        </p:blipFill>
        <p:spPr>
          <a:xfrm>
            <a:off x="7836153" y="4000349"/>
            <a:ext cx="569368" cy="556826"/>
          </a:xfrm>
          <a:prstGeom prst="rect">
            <a:avLst/>
          </a:prstGeom>
          <a:noFill/>
          <a:ln>
            <a:noFill/>
          </a:ln>
        </p:spPr>
      </p:pic>
      <p:pic>
        <p:nvPicPr>
          <p:cNvPr id="338" name="Google Shape;338;p13"/>
          <p:cNvPicPr preferRelativeResize="0"/>
          <p:nvPr/>
        </p:nvPicPr>
        <p:blipFill rotWithShape="1">
          <a:blip r:embed="rId3">
            <a:alphaModFix/>
          </a:blip>
          <a:srcRect/>
          <a:stretch/>
        </p:blipFill>
        <p:spPr>
          <a:xfrm>
            <a:off x="7836153" y="4937458"/>
            <a:ext cx="569368" cy="556826"/>
          </a:xfrm>
          <a:prstGeom prst="rect">
            <a:avLst/>
          </a:prstGeom>
          <a:noFill/>
          <a:ln>
            <a:noFill/>
          </a:ln>
        </p:spPr>
      </p:pic>
      <p:pic>
        <p:nvPicPr>
          <p:cNvPr id="339" name="Google Shape;339;p13"/>
          <p:cNvPicPr preferRelativeResize="0"/>
          <p:nvPr/>
        </p:nvPicPr>
        <p:blipFill rotWithShape="1">
          <a:blip r:embed="rId3">
            <a:alphaModFix/>
          </a:blip>
          <a:srcRect/>
          <a:stretch/>
        </p:blipFill>
        <p:spPr>
          <a:xfrm>
            <a:off x="7836153" y="5772218"/>
            <a:ext cx="569368" cy="556826"/>
          </a:xfrm>
          <a:prstGeom prst="rect">
            <a:avLst/>
          </a:prstGeom>
          <a:noFill/>
          <a:ln>
            <a:noFill/>
          </a:ln>
        </p:spPr>
      </p:pic>
      <p:pic>
        <p:nvPicPr>
          <p:cNvPr id="340" name="Google Shape;340;p13"/>
          <p:cNvPicPr preferRelativeResize="0"/>
          <p:nvPr/>
        </p:nvPicPr>
        <p:blipFill rotWithShape="1">
          <a:blip r:embed="rId4">
            <a:alphaModFix/>
          </a:blip>
          <a:srcRect/>
          <a:stretch/>
        </p:blipFill>
        <p:spPr>
          <a:xfrm>
            <a:off x="7820015" y="6722631"/>
            <a:ext cx="522168" cy="503925"/>
          </a:xfrm>
          <a:prstGeom prst="rect">
            <a:avLst/>
          </a:prstGeom>
          <a:noFill/>
          <a:ln>
            <a:noFill/>
          </a:ln>
        </p:spPr>
      </p:pic>
      <p:pic>
        <p:nvPicPr>
          <p:cNvPr id="341" name="Google Shape;341;p13"/>
          <p:cNvPicPr preferRelativeResize="0"/>
          <p:nvPr/>
        </p:nvPicPr>
        <p:blipFill rotWithShape="1">
          <a:blip r:embed="rId3">
            <a:alphaModFix/>
          </a:blip>
          <a:srcRect/>
          <a:stretch/>
        </p:blipFill>
        <p:spPr>
          <a:xfrm>
            <a:off x="10624248" y="4000349"/>
            <a:ext cx="569368" cy="556826"/>
          </a:xfrm>
          <a:prstGeom prst="rect">
            <a:avLst/>
          </a:prstGeom>
          <a:noFill/>
          <a:ln>
            <a:noFill/>
          </a:ln>
        </p:spPr>
      </p:pic>
      <p:pic>
        <p:nvPicPr>
          <p:cNvPr id="342" name="Google Shape;342;p13"/>
          <p:cNvPicPr preferRelativeResize="0"/>
          <p:nvPr/>
        </p:nvPicPr>
        <p:blipFill rotWithShape="1">
          <a:blip r:embed="rId3">
            <a:alphaModFix/>
          </a:blip>
          <a:srcRect/>
          <a:stretch/>
        </p:blipFill>
        <p:spPr>
          <a:xfrm>
            <a:off x="10624248" y="4937458"/>
            <a:ext cx="569368" cy="556826"/>
          </a:xfrm>
          <a:prstGeom prst="rect">
            <a:avLst/>
          </a:prstGeom>
          <a:noFill/>
          <a:ln>
            <a:noFill/>
          </a:ln>
        </p:spPr>
      </p:pic>
      <p:pic>
        <p:nvPicPr>
          <p:cNvPr id="343" name="Google Shape;343;p13"/>
          <p:cNvPicPr preferRelativeResize="0"/>
          <p:nvPr/>
        </p:nvPicPr>
        <p:blipFill rotWithShape="1">
          <a:blip r:embed="rId4">
            <a:alphaModFix/>
          </a:blip>
          <a:srcRect/>
          <a:stretch/>
        </p:blipFill>
        <p:spPr>
          <a:xfrm>
            <a:off x="10650666" y="6722632"/>
            <a:ext cx="522168" cy="503925"/>
          </a:xfrm>
          <a:prstGeom prst="rect">
            <a:avLst/>
          </a:prstGeom>
          <a:noFill/>
          <a:ln>
            <a:noFill/>
          </a:ln>
        </p:spPr>
      </p:pic>
      <p:pic>
        <p:nvPicPr>
          <p:cNvPr id="344" name="Google Shape;344;p13"/>
          <p:cNvPicPr preferRelativeResize="0"/>
          <p:nvPr/>
        </p:nvPicPr>
        <p:blipFill rotWithShape="1">
          <a:blip r:embed="rId4">
            <a:alphaModFix/>
          </a:blip>
          <a:srcRect/>
          <a:stretch/>
        </p:blipFill>
        <p:spPr>
          <a:xfrm>
            <a:off x="10647848" y="5845761"/>
            <a:ext cx="522168" cy="503925"/>
          </a:xfrm>
          <a:prstGeom prst="rect">
            <a:avLst/>
          </a:prstGeom>
          <a:noFill/>
          <a:ln>
            <a:noFill/>
          </a:ln>
        </p:spPr>
      </p:pic>
      <p:pic>
        <p:nvPicPr>
          <p:cNvPr id="345" name="Google Shape;345;p13"/>
          <p:cNvPicPr preferRelativeResize="0"/>
          <p:nvPr/>
        </p:nvPicPr>
        <p:blipFill rotWithShape="1">
          <a:blip r:embed="rId3">
            <a:alphaModFix/>
          </a:blip>
          <a:srcRect/>
          <a:stretch/>
        </p:blipFill>
        <p:spPr>
          <a:xfrm>
            <a:off x="13391563" y="4000349"/>
            <a:ext cx="569368" cy="556826"/>
          </a:xfrm>
          <a:prstGeom prst="rect">
            <a:avLst/>
          </a:prstGeom>
          <a:noFill/>
          <a:ln>
            <a:noFill/>
          </a:ln>
        </p:spPr>
      </p:pic>
      <p:pic>
        <p:nvPicPr>
          <p:cNvPr id="346" name="Google Shape;346;p13"/>
          <p:cNvPicPr preferRelativeResize="0"/>
          <p:nvPr/>
        </p:nvPicPr>
        <p:blipFill rotWithShape="1">
          <a:blip r:embed="rId4">
            <a:alphaModFix/>
          </a:blip>
          <a:srcRect/>
          <a:stretch/>
        </p:blipFill>
        <p:spPr>
          <a:xfrm>
            <a:off x="13415163" y="6722632"/>
            <a:ext cx="522168" cy="503925"/>
          </a:xfrm>
          <a:prstGeom prst="rect">
            <a:avLst/>
          </a:prstGeom>
          <a:noFill/>
          <a:ln>
            <a:noFill/>
          </a:ln>
        </p:spPr>
      </p:pic>
      <p:pic>
        <p:nvPicPr>
          <p:cNvPr id="347" name="Google Shape;347;p13"/>
          <p:cNvPicPr preferRelativeResize="0"/>
          <p:nvPr/>
        </p:nvPicPr>
        <p:blipFill rotWithShape="1">
          <a:blip r:embed="rId4">
            <a:alphaModFix/>
          </a:blip>
          <a:srcRect/>
          <a:stretch/>
        </p:blipFill>
        <p:spPr>
          <a:xfrm>
            <a:off x="13421280" y="5845760"/>
            <a:ext cx="522168" cy="503925"/>
          </a:xfrm>
          <a:prstGeom prst="rect">
            <a:avLst/>
          </a:prstGeom>
          <a:noFill/>
          <a:ln>
            <a:noFill/>
          </a:ln>
        </p:spPr>
      </p:pic>
      <p:pic>
        <p:nvPicPr>
          <p:cNvPr id="348" name="Google Shape;348;p13"/>
          <p:cNvPicPr preferRelativeResize="0"/>
          <p:nvPr/>
        </p:nvPicPr>
        <p:blipFill rotWithShape="1">
          <a:blip r:embed="rId4">
            <a:alphaModFix/>
          </a:blip>
          <a:srcRect/>
          <a:stretch/>
        </p:blipFill>
        <p:spPr>
          <a:xfrm>
            <a:off x="13422116" y="4968888"/>
            <a:ext cx="522168" cy="503925"/>
          </a:xfrm>
          <a:prstGeom prst="rect">
            <a:avLst/>
          </a:prstGeom>
          <a:noFill/>
          <a:ln>
            <a:noFill/>
          </a:ln>
        </p:spPr>
      </p:pic>
      <p:pic>
        <p:nvPicPr>
          <p:cNvPr id="349" name="Google Shape;349;p13"/>
          <p:cNvPicPr preferRelativeResize="0"/>
          <p:nvPr/>
        </p:nvPicPr>
        <p:blipFill rotWithShape="1">
          <a:blip r:embed="rId5">
            <a:alphaModFix/>
          </a:blip>
          <a:srcRect/>
          <a:stretch/>
        </p:blipFill>
        <p:spPr>
          <a:xfrm>
            <a:off x="5889122" y="603159"/>
            <a:ext cx="4486983" cy="365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t>Types of Access Modifiers</a:t>
            </a:r>
            <a:endParaRPr/>
          </a:p>
        </p:txBody>
      </p:sp>
      <p:cxnSp>
        <p:nvCxnSpPr>
          <p:cNvPr id="356" name="Google Shape;356;p14"/>
          <p:cNvCxnSpPr/>
          <p:nvPr/>
        </p:nvCxnSpPr>
        <p:spPr>
          <a:xfrm flipH="1">
            <a:off x="8404445" y="1291772"/>
            <a:ext cx="21772" cy="7644410"/>
          </a:xfrm>
          <a:prstGeom prst="straightConnector1">
            <a:avLst/>
          </a:prstGeom>
          <a:noFill/>
          <a:ln w="38100" cap="flat" cmpd="sng">
            <a:solidFill>
              <a:srgbClr val="EB792A"/>
            </a:solidFill>
            <a:prstDash val="solid"/>
            <a:round/>
            <a:headEnd type="none" w="sm" len="sm"/>
            <a:tailEnd type="none" w="sm" len="sm"/>
          </a:ln>
        </p:spPr>
      </p:cxnSp>
      <p:cxnSp>
        <p:nvCxnSpPr>
          <p:cNvPr id="357" name="Google Shape;357;p14"/>
          <p:cNvCxnSpPr/>
          <p:nvPr/>
        </p:nvCxnSpPr>
        <p:spPr>
          <a:xfrm>
            <a:off x="608954" y="4862945"/>
            <a:ext cx="15586364" cy="0"/>
          </a:xfrm>
          <a:prstGeom prst="straightConnector1">
            <a:avLst/>
          </a:prstGeom>
          <a:noFill/>
          <a:ln w="38100" cap="flat" cmpd="sng">
            <a:solidFill>
              <a:srgbClr val="EB792A"/>
            </a:solidFill>
            <a:prstDash val="solid"/>
            <a:round/>
            <a:headEnd type="none" w="sm" len="sm"/>
            <a:tailEnd type="none" w="sm" len="sm"/>
          </a:ln>
        </p:spPr>
      </p:cxnSp>
      <p:sp>
        <p:nvSpPr>
          <p:cNvPr id="358" name="Google Shape;358;p14"/>
          <p:cNvSpPr/>
          <p:nvPr/>
        </p:nvSpPr>
        <p:spPr>
          <a:xfrm>
            <a:off x="635344" y="1291772"/>
            <a:ext cx="2094617" cy="624535"/>
          </a:xfrm>
          <a:prstGeom prst="rect">
            <a:avLst/>
          </a:prstGeom>
          <a:solidFill>
            <a:srgbClr val="F385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Default</a:t>
            </a:r>
            <a:endParaRPr sz="2200" b="0" i="0" u="none" strike="noStrike" cap="none">
              <a:solidFill>
                <a:schemeClr val="lt1"/>
              </a:solidFill>
              <a:latin typeface="Open Sans"/>
              <a:ea typeface="Open Sans"/>
              <a:cs typeface="Open Sans"/>
              <a:sym typeface="Open Sans"/>
            </a:endParaRPr>
          </a:p>
        </p:txBody>
      </p:sp>
      <p:sp>
        <p:nvSpPr>
          <p:cNvPr id="359" name="Google Shape;359;p14"/>
          <p:cNvSpPr/>
          <p:nvPr/>
        </p:nvSpPr>
        <p:spPr>
          <a:xfrm>
            <a:off x="8884314" y="1296152"/>
            <a:ext cx="2094617" cy="624535"/>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Public</a:t>
            </a:r>
            <a:endParaRPr sz="2200" b="0" i="0" u="none" strike="noStrike" cap="none">
              <a:solidFill>
                <a:schemeClr val="lt1"/>
              </a:solidFill>
              <a:latin typeface="Open Sans"/>
              <a:ea typeface="Open Sans"/>
              <a:cs typeface="Open Sans"/>
              <a:sym typeface="Open Sans"/>
            </a:endParaRPr>
          </a:p>
        </p:txBody>
      </p:sp>
      <p:sp>
        <p:nvSpPr>
          <p:cNvPr id="360" name="Google Shape;360;p14"/>
          <p:cNvSpPr/>
          <p:nvPr/>
        </p:nvSpPr>
        <p:spPr>
          <a:xfrm>
            <a:off x="635344" y="5113977"/>
            <a:ext cx="2094617" cy="624535"/>
          </a:xfrm>
          <a:prstGeom prst="rect">
            <a:avLst/>
          </a:prstGeom>
          <a:solidFill>
            <a:srgbClr val="385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Private</a:t>
            </a:r>
            <a:endParaRPr sz="2200" b="0" i="0" u="none" strike="noStrike" cap="none">
              <a:solidFill>
                <a:schemeClr val="lt1"/>
              </a:solidFill>
              <a:latin typeface="Open Sans"/>
              <a:ea typeface="Open Sans"/>
              <a:cs typeface="Open Sans"/>
              <a:sym typeface="Open Sans"/>
            </a:endParaRPr>
          </a:p>
        </p:txBody>
      </p:sp>
      <p:sp>
        <p:nvSpPr>
          <p:cNvPr id="361" name="Google Shape;361;p14"/>
          <p:cNvSpPr/>
          <p:nvPr/>
        </p:nvSpPr>
        <p:spPr>
          <a:xfrm>
            <a:off x="8884314" y="5153540"/>
            <a:ext cx="2094617" cy="624535"/>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Protected</a:t>
            </a:r>
            <a:endParaRPr sz="2200" b="0" i="0" u="none" strike="noStrike" cap="none">
              <a:solidFill>
                <a:schemeClr val="lt1"/>
              </a:solidFill>
              <a:latin typeface="Open Sans"/>
              <a:ea typeface="Open Sans"/>
              <a:cs typeface="Open Sans"/>
              <a:sym typeface="Open Sans"/>
            </a:endParaRPr>
          </a:p>
        </p:txBody>
      </p:sp>
      <p:pic>
        <p:nvPicPr>
          <p:cNvPr id="362" name="Google Shape;362;p14"/>
          <p:cNvPicPr preferRelativeResize="0"/>
          <p:nvPr/>
        </p:nvPicPr>
        <p:blipFill rotWithShape="1">
          <a:blip r:embed="rId3">
            <a:alphaModFix/>
          </a:blip>
          <a:srcRect/>
          <a:stretch/>
        </p:blipFill>
        <p:spPr>
          <a:xfrm>
            <a:off x="974750" y="2592943"/>
            <a:ext cx="1415803" cy="1415803"/>
          </a:xfrm>
          <a:prstGeom prst="rect">
            <a:avLst/>
          </a:prstGeom>
          <a:noFill/>
          <a:ln>
            <a:noFill/>
          </a:ln>
        </p:spPr>
      </p:pic>
      <p:pic>
        <p:nvPicPr>
          <p:cNvPr id="363" name="Google Shape;363;p14"/>
          <p:cNvPicPr preferRelativeResize="0"/>
          <p:nvPr/>
        </p:nvPicPr>
        <p:blipFill rotWithShape="1">
          <a:blip r:embed="rId3">
            <a:alphaModFix/>
          </a:blip>
          <a:srcRect/>
          <a:stretch/>
        </p:blipFill>
        <p:spPr>
          <a:xfrm>
            <a:off x="974750" y="6243102"/>
            <a:ext cx="1415803" cy="1415803"/>
          </a:xfrm>
          <a:prstGeom prst="rect">
            <a:avLst/>
          </a:prstGeom>
          <a:noFill/>
          <a:ln>
            <a:noFill/>
          </a:ln>
        </p:spPr>
      </p:pic>
      <p:pic>
        <p:nvPicPr>
          <p:cNvPr id="364" name="Google Shape;364;p14"/>
          <p:cNvPicPr preferRelativeResize="0"/>
          <p:nvPr/>
        </p:nvPicPr>
        <p:blipFill rotWithShape="1">
          <a:blip r:embed="rId3">
            <a:alphaModFix/>
          </a:blip>
          <a:srcRect/>
          <a:stretch/>
        </p:blipFill>
        <p:spPr>
          <a:xfrm>
            <a:off x="9223720" y="2590303"/>
            <a:ext cx="1415803" cy="1415803"/>
          </a:xfrm>
          <a:prstGeom prst="rect">
            <a:avLst/>
          </a:prstGeom>
          <a:noFill/>
          <a:ln>
            <a:noFill/>
          </a:ln>
        </p:spPr>
      </p:pic>
      <p:pic>
        <p:nvPicPr>
          <p:cNvPr id="365" name="Google Shape;365;p14"/>
          <p:cNvPicPr preferRelativeResize="0"/>
          <p:nvPr/>
        </p:nvPicPr>
        <p:blipFill rotWithShape="1">
          <a:blip r:embed="rId3">
            <a:alphaModFix/>
          </a:blip>
          <a:srcRect/>
          <a:stretch/>
        </p:blipFill>
        <p:spPr>
          <a:xfrm>
            <a:off x="9223720" y="6191662"/>
            <a:ext cx="1415803" cy="1415803"/>
          </a:xfrm>
          <a:prstGeom prst="rect">
            <a:avLst/>
          </a:prstGeom>
          <a:noFill/>
          <a:ln>
            <a:noFill/>
          </a:ln>
        </p:spPr>
      </p:pic>
      <p:pic>
        <p:nvPicPr>
          <p:cNvPr id="366" name="Google Shape;366;p14"/>
          <p:cNvPicPr preferRelativeResize="0"/>
          <p:nvPr/>
        </p:nvPicPr>
        <p:blipFill rotWithShape="1">
          <a:blip r:embed="rId4">
            <a:alphaModFix/>
          </a:blip>
          <a:srcRect/>
          <a:stretch/>
        </p:blipFill>
        <p:spPr>
          <a:xfrm flipH="1">
            <a:off x="2820303" y="2491137"/>
            <a:ext cx="1172443" cy="1172443"/>
          </a:xfrm>
          <a:prstGeom prst="rect">
            <a:avLst/>
          </a:prstGeom>
          <a:noFill/>
          <a:ln>
            <a:noFill/>
          </a:ln>
        </p:spPr>
      </p:pic>
      <p:pic>
        <p:nvPicPr>
          <p:cNvPr id="367" name="Google Shape;367;p14"/>
          <p:cNvPicPr preferRelativeResize="0"/>
          <p:nvPr/>
        </p:nvPicPr>
        <p:blipFill rotWithShape="1">
          <a:blip r:embed="rId4">
            <a:alphaModFix/>
          </a:blip>
          <a:srcRect/>
          <a:stretch/>
        </p:blipFill>
        <p:spPr>
          <a:xfrm flipH="1">
            <a:off x="2820303" y="6257779"/>
            <a:ext cx="1172443" cy="1172443"/>
          </a:xfrm>
          <a:prstGeom prst="rect">
            <a:avLst/>
          </a:prstGeom>
          <a:noFill/>
          <a:ln>
            <a:noFill/>
          </a:ln>
        </p:spPr>
      </p:pic>
      <p:pic>
        <p:nvPicPr>
          <p:cNvPr id="368" name="Google Shape;368;p14"/>
          <p:cNvPicPr preferRelativeResize="0"/>
          <p:nvPr/>
        </p:nvPicPr>
        <p:blipFill rotWithShape="1">
          <a:blip r:embed="rId4">
            <a:alphaModFix/>
          </a:blip>
          <a:srcRect/>
          <a:stretch/>
        </p:blipFill>
        <p:spPr>
          <a:xfrm flipH="1">
            <a:off x="10978931" y="2533830"/>
            <a:ext cx="1172443" cy="1172443"/>
          </a:xfrm>
          <a:prstGeom prst="rect">
            <a:avLst/>
          </a:prstGeom>
          <a:noFill/>
          <a:ln>
            <a:noFill/>
          </a:ln>
        </p:spPr>
      </p:pic>
      <p:pic>
        <p:nvPicPr>
          <p:cNvPr id="369" name="Google Shape;369;p14"/>
          <p:cNvPicPr preferRelativeResize="0"/>
          <p:nvPr/>
        </p:nvPicPr>
        <p:blipFill rotWithShape="1">
          <a:blip r:embed="rId4">
            <a:alphaModFix/>
          </a:blip>
          <a:srcRect/>
          <a:stretch/>
        </p:blipFill>
        <p:spPr>
          <a:xfrm flipH="1">
            <a:off x="10974406" y="6259253"/>
            <a:ext cx="1172443" cy="1172443"/>
          </a:xfrm>
          <a:prstGeom prst="rect">
            <a:avLst/>
          </a:prstGeom>
          <a:noFill/>
          <a:ln>
            <a:noFill/>
          </a:ln>
        </p:spPr>
      </p:pic>
      <p:sp>
        <p:nvSpPr>
          <p:cNvPr id="370" name="Google Shape;370;p14"/>
          <p:cNvSpPr/>
          <p:nvPr/>
        </p:nvSpPr>
        <p:spPr>
          <a:xfrm>
            <a:off x="4655684" y="6239072"/>
            <a:ext cx="3156342" cy="1297592"/>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Private access modifiers are accessible only within the class.</a:t>
            </a:r>
            <a:endParaRPr sz="2000" b="0" i="0" u="none" strike="noStrike" cap="none">
              <a:solidFill>
                <a:srgbClr val="3F3F3F"/>
              </a:solidFill>
              <a:latin typeface="Open Sans"/>
              <a:ea typeface="Open Sans"/>
              <a:cs typeface="Open Sans"/>
              <a:sym typeface="Open Sans"/>
            </a:endParaRPr>
          </a:p>
        </p:txBody>
      </p:sp>
      <p:sp>
        <p:nvSpPr>
          <p:cNvPr id="371" name="Google Shape;371;p14"/>
          <p:cNvSpPr/>
          <p:nvPr/>
        </p:nvSpPr>
        <p:spPr>
          <a:xfrm>
            <a:off x="4655684" y="2471255"/>
            <a:ext cx="3156342" cy="1297592"/>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default access modifiers are accessible only within the package. </a:t>
            </a:r>
            <a:endParaRPr sz="2000" b="0" i="0" u="none" strike="noStrike" cap="none">
              <a:solidFill>
                <a:srgbClr val="3F3F3F"/>
              </a:solidFill>
              <a:latin typeface="Open Sans"/>
              <a:ea typeface="Open Sans"/>
              <a:cs typeface="Open Sans"/>
              <a:sym typeface="Open Sans"/>
            </a:endParaRPr>
          </a:p>
        </p:txBody>
      </p:sp>
      <p:sp>
        <p:nvSpPr>
          <p:cNvPr id="372" name="Google Shape;372;p14"/>
          <p:cNvSpPr/>
          <p:nvPr/>
        </p:nvSpPr>
        <p:spPr>
          <a:xfrm>
            <a:off x="12677798" y="2470795"/>
            <a:ext cx="3156342" cy="1297592"/>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It has the widest scope</a:t>
            </a:r>
            <a:r>
              <a:rPr lang="en-US" sz="2000">
                <a:solidFill>
                  <a:srgbClr val="3F3F3F"/>
                </a:solidFill>
                <a:latin typeface="Open Sans"/>
                <a:ea typeface="Open Sans"/>
                <a:cs typeface="Open Sans"/>
                <a:sym typeface="Open Sans"/>
              </a:rPr>
              <a:t> and is accessible everywhere.</a:t>
            </a:r>
            <a:endParaRPr sz="2000" b="0" i="0" u="none" strike="noStrike" cap="none">
              <a:solidFill>
                <a:srgbClr val="3F3F3F"/>
              </a:solidFill>
              <a:latin typeface="Open Sans"/>
              <a:ea typeface="Open Sans"/>
              <a:cs typeface="Open Sans"/>
              <a:sym typeface="Open Sans"/>
            </a:endParaRPr>
          </a:p>
        </p:txBody>
      </p:sp>
      <p:sp>
        <p:nvSpPr>
          <p:cNvPr id="373" name="Google Shape;373;p14"/>
          <p:cNvSpPr/>
          <p:nvPr/>
        </p:nvSpPr>
        <p:spPr>
          <a:xfrm>
            <a:off x="12620033" y="6001100"/>
            <a:ext cx="3156342" cy="1899805"/>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protected access modifiers are accessible only within and outside the package through inheritance.</a:t>
            </a:r>
            <a:endParaRPr sz="1400" b="0" i="0" u="none" strike="noStrike" cap="none">
              <a:solidFill>
                <a:srgbClr val="000000"/>
              </a:solidFill>
              <a:latin typeface="Arial"/>
              <a:ea typeface="Arial"/>
              <a:cs typeface="Arial"/>
              <a:sym typeface="Arial"/>
            </a:endParaRPr>
          </a:p>
        </p:txBody>
      </p:sp>
      <p:pic>
        <p:nvPicPr>
          <p:cNvPr id="374" name="Google Shape;374;p14"/>
          <p:cNvPicPr preferRelativeResize="0"/>
          <p:nvPr/>
        </p:nvPicPr>
        <p:blipFill rotWithShape="1">
          <a:blip r:embed="rId5">
            <a:alphaModFix/>
          </a:blip>
          <a:srcRect/>
          <a:stretch/>
        </p:blipFill>
        <p:spPr>
          <a:xfrm>
            <a:off x="4911713" y="603159"/>
            <a:ext cx="6569391" cy="365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1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Access Modifiers</a:t>
            </a:r>
            <a:endParaRPr/>
          </a:p>
        </p:txBody>
      </p:sp>
      <p:sp>
        <p:nvSpPr>
          <p:cNvPr id="381" name="Google Shape;381;p1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a:t>
            </a: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how and when access modifiers are used.</a:t>
            </a:r>
            <a:endParaRPr>
              <a:solidFill>
                <a:srgbClr val="3F3F3F"/>
              </a:solidFill>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endParaRPr b="1">
              <a:solidFill>
                <a:srgbClr val="3F3F3F"/>
              </a:solidFill>
              <a:latin typeface="Open Sans"/>
              <a:ea typeface="Open Sans"/>
              <a:cs typeface="Open Sans"/>
              <a:sym typeface="Open Sans"/>
            </a:endParaRPr>
          </a:p>
        </p:txBody>
      </p:sp>
      <p:sp>
        <p:nvSpPr>
          <p:cNvPr id="382" name="Google Shape;382;p1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389" name="Google Shape;389;p16"/>
          <p:cNvSpPr txBox="1"/>
          <p:nvPr/>
        </p:nvSpPr>
        <p:spPr>
          <a:xfrm>
            <a:off x="1472449" y="1727475"/>
            <a:ext cx="13262400" cy="43548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Access Modifiers: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variables with different access modifiers and access these variables in main()</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a:t>
            </a:r>
            <a:r>
              <a:rPr lang="en-US" sz="2200">
                <a:solidFill>
                  <a:srgbClr val="3F3F3F"/>
                </a:solidFill>
                <a:latin typeface="Open Sans"/>
                <a:ea typeface="Open Sans"/>
                <a:cs typeface="Open Sans"/>
                <a:sym typeface="Open Sans"/>
              </a:rPr>
              <a:t>he</a:t>
            </a:r>
            <a:r>
              <a:rPr lang="en-US" sz="2200" b="0" i="0" u="none" strike="noStrike" cap="none">
                <a:solidFill>
                  <a:srgbClr val="3F3F3F"/>
                </a:solidFill>
                <a:latin typeface="Open Sans"/>
                <a:ea typeface="Open Sans"/>
                <a:cs typeface="Open Sans"/>
                <a:sym typeface="Open Sans"/>
              </a:rPr>
              <a:t> code to your GitHub reposito</a:t>
            </a:r>
            <a:r>
              <a:rPr lang="en-US" sz="2200">
                <a:solidFill>
                  <a:srgbClr val="3F3F3F"/>
                </a:solidFill>
                <a:latin typeface="Open Sans"/>
                <a:ea typeface="Open Sans"/>
                <a:cs typeface="Open Sans"/>
                <a:sym typeface="Open Sans"/>
              </a:rPr>
              <a:t>ries</a:t>
            </a:r>
            <a:endParaRPr sz="1400" b="0" i="0" u="none" strike="noStrike" cap="none">
              <a:solidFill>
                <a:srgbClr val="3F3F3F"/>
              </a:solidFill>
              <a:latin typeface="Arial"/>
              <a:ea typeface="Arial"/>
              <a:cs typeface="Arial"/>
              <a:sym typeface="Arial"/>
            </a:endParaRPr>
          </a:p>
        </p:txBody>
      </p:sp>
      <p:pic>
        <p:nvPicPr>
          <p:cNvPr id="390" name="Google Shape;390;p16"/>
          <p:cNvPicPr preferRelativeResize="0"/>
          <p:nvPr/>
        </p:nvPicPr>
        <p:blipFill rotWithShape="1">
          <a:blip r:embed="rId3">
            <a:alphaModFix/>
          </a:blip>
          <a:srcRect/>
          <a:stretch/>
        </p:blipFill>
        <p:spPr>
          <a:xfrm>
            <a:off x="4312900" y="603150"/>
            <a:ext cx="7555899" cy="36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7"/>
          <p:cNvSpPr txBox="1">
            <a:spLocks noGrp="1"/>
          </p:cNvSpPr>
          <p:nvPr>
            <p:ph type="body" idx="1"/>
          </p:nvPr>
        </p:nvSpPr>
        <p:spPr>
          <a:xfrm>
            <a:off x="1432121" y="1847428"/>
            <a:ext cx="8099408" cy="858326"/>
          </a:xfrm>
          <a:prstGeom prst="rect">
            <a:avLst/>
          </a:prstGeom>
          <a:noFill/>
          <a:ln>
            <a:noFill/>
          </a:ln>
        </p:spPr>
        <p:txBody>
          <a:bodyPr spcFirstLastPara="1" wrap="square" lIns="91425" tIns="0" rIns="91425" bIns="0" anchor="ctr" anchorCtr="0">
            <a:noAutofit/>
          </a:bodyPr>
          <a:lstStyle/>
          <a:p>
            <a:pPr marL="50800" lvl="0" indent="0" algn="l" rtl="0">
              <a:lnSpc>
                <a:spcPct val="100000"/>
              </a:lnSpc>
              <a:spcBef>
                <a:spcPts val="1000"/>
              </a:spcBef>
              <a:spcAft>
                <a:spcPts val="0"/>
              </a:spcAft>
              <a:buSzPts val="2800"/>
              <a:buNone/>
            </a:pPr>
            <a:r>
              <a:rPr lang="en-US">
                <a:solidFill>
                  <a:srgbClr val="3F3F3F"/>
                </a:solidFill>
                <a:latin typeface="Open Sans"/>
                <a:ea typeface="Open Sans"/>
                <a:cs typeface="Open Sans"/>
                <a:sym typeface="Open Sans"/>
              </a:rPr>
              <a:t>Java is a general-purpose, object-oriented, and concurrent programming language</a:t>
            </a:r>
            <a:r>
              <a:rPr lang="en-US"/>
              <a:t>.</a:t>
            </a:r>
            <a:endParaRPr>
              <a:solidFill>
                <a:srgbClr val="3F3F3F"/>
              </a:solidFill>
              <a:latin typeface="Open Sans"/>
              <a:ea typeface="Open Sans"/>
              <a:cs typeface="Open Sans"/>
              <a:sym typeface="Open Sans"/>
            </a:endParaRPr>
          </a:p>
        </p:txBody>
      </p:sp>
      <p:sp>
        <p:nvSpPr>
          <p:cNvPr id="396" name="Google Shape;396;p17"/>
          <p:cNvSpPr txBox="1">
            <a:spLocks noGrp="1"/>
          </p:cNvSpPr>
          <p:nvPr>
            <p:ph type="body" idx="2"/>
          </p:nvPr>
        </p:nvSpPr>
        <p:spPr>
          <a:xfrm>
            <a:off x="1432121" y="3154561"/>
            <a:ext cx="8099408" cy="780296"/>
          </a:xfrm>
          <a:prstGeom prst="rect">
            <a:avLst/>
          </a:prstGeom>
          <a:noFill/>
          <a:ln>
            <a:noFill/>
          </a:ln>
        </p:spPr>
        <p:txBody>
          <a:bodyPr spcFirstLastPara="1" wrap="square" lIns="91425" tIns="0" rIns="91425" bIns="0" anchor="ctr" anchorCtr="0">
            <a:noAutofit/>
          </a:bodyPr>
          <a:lstStyle/>
          <a:p>
            <a:pPr marL="50800" lvl="0" indent="0" algn="l" rtl="0">
              <a:lnSpc>
                <a:spcPct val="100000"/>
              </a:lnSpc>
              <a:spcBef>
                <a:spcPts val="1000"/>
              </a:spcBef>
              <a:spcAft>
                <a:spcPts val="0"/>
              </a:spcAft>
              <a:buSzPts val="2800"/>
              <a:buNone/>
            </a:pPr>
            <a:r>
              <a:rPr lang="en-US">
                <a:solidFill>
                  <a:srgbClr val="3F3F3F"/>
                </a:solidFill>
                <a:latin typeface="Open Sans"/>
                <a:ea typeface="Open Sans"/>
                <a:cs typeface="Open Sans"/>
                <a:sym typeface="Open Sans"/>
              </a:rPr>
              <a:t>Java can be used in web development, Big Data, continuous testing, and frameworks.</a:t>
            </a:r>
            <a:endParaRPr/>
          </a:p>
        </p:txBody>
      </p:sp>
      <p:pic>
        <p:nvPicPr>
          <p:cNvPr id="397" name="Google Shape;397;p17"/>
          <p:cNvPicPr preferRelativeResize="0"/>
          <p:nvPr/>
        </p:nvPicPr>
        <p:blipFill rotWithShape="1">
          <a:blip r:embed="rId3">
            <a:alphaModFix/>
          </a:blip>
          <a:srcRect/>
          <a:stretch/>
        </p:blipFill>
        <p:spPr>
          <a:xfrm>
            <a:off x="913063" y="2031924"/>
            <a:ext cx="489335" cy="489335"/>
          </a:xfrm>
          <a:prstGeom prst="rect">
            <a:avLst/>
          </a:prstGeom>
          <a:noFill/>
          <a:ln>
            <a:noFill/>
          </a:ln>
        </p:spPr>
      </p:pic>
      <p:pic>
        <p:nvPicPr>
          <p:cNvPr id="398" name="Google Shape;398;p17"/>
          <p:cNvPicPr preferRelativeResize="0"/>
          <p:nvPr/>
        </p:nvPicPr>
        <p:blipFill rotWithShape="1">
          <a:blip r:embed="rId3">
            <a:alphaModFix/>
          </a:blip>
          <a:srcRect/>
          <a:stretch/>
        </p:blipFill>
        <p:spPr>
          <a:xfrm>
            <a:off x="913063" y="3300042"/>
            <a:ext cx="489335" cy="489335"/>
          </a:xfrm>
          <a:prstGeom prst="rect">
            <a:avLst/>
          </a:prstGeom>
          <a:noFill/>
          <a:ln>
            <a:noFill/>
          </a:ln>
        </p:spPr>
      </p:pic>
      <p:sp>
        <p:nvSpPr>
          <p:cNvPr id="399" name="Google Shape;399;p17"/>
          <p:cNvSpPr txBox="1"/>
          <p:nvPr/>
        </p:nvSpPr>
        <p:spPr>
          <a:xfrm>
            <a:off x="1402398" y="4561464"/>
            <a:ext cx="8099408" cy="709360"/>
          </a:xfrm>
          <a:prstGeom prst="rect">
            <a:avLst/>
          </a:prstGeom>
          <a:noFill/>
          <a:ln>
            <a:noFill/>
          </a:ln>
        </p:spPr>
        <p:txBody>
          <a:bodyPr spcFirstLastPara="1" wrap="square" lIns="91425" tIns="0" rIns="91425" bIns="0" anchor="ctr" anchorCtr="0">
            <a:noAutofit/>
          </a:bodyPr>
          <a:lstStyle/>
          <a:p>
            <a:pPr marL="50800" marR="0" lvl="0" indent="0"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Type casting is used to assign value of one data type to the other only if they are compatible.</a:t>
            </a:r>
            <a:endParaRPr sz="2200" b="0" i="0" u="none" strike="noStrike" cap="none">
              <a:solidFill>
                <a:srgbClr val="3F3F3F"/>
              </a:solidFill>
              <a:latin typeface="Open Sans"/>
              <a:ea typeface="Open Sans"/>
              <a:cs typeface="Open Sans"/>
              <a:sym typeface="Open Sans"/>
            </a:endParaRPr>
          </a:p>
        </p:txBody>
      </p:sp>
      <p:sp>
        <p:nvSpPr>
          <p:cNvPr id="400" name="Google Shape;400;p17"/>
          <p:cNvSpPr txBox="1"/>
          <p:nvPr/>
        </p:nvSpPr>
        <p:spPr>
          <a:xfrm>
            <a:off x="1432121" y="5966711"/>
            <a:ext cx="8099408" cy="709360"/>
          </a:xfrm>
          <a:prstGeom prst="rect">
            <a:avLst/>
          </a:prstGeom>
          <a:noFill/>
          <a:ln>
            <a:noFill/>
          </a:ln>
        </p:spPr>
        <p:txBody>
          <a:bodyPr spcFirstLastPara="1" wrap="square" lIns="91425" tIns="0" rIns="91425" bIns="0" anchor="ctr" anchorCtr="0">
            <a:noAutofit/>
          </a:bodyPr>
          <a:lstStyle/>
          <a:p>
            <a:pPr marL="50800" marR="0" lvl="0" indent="0"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Access modifiers in Java are used to specify the scope of a field, method, constructor, or a class. </a:t>
            </a:r>
            <a:endParaRPr sz="1400" b="0" i="0" u="none" strike="noStrike" cap="none">
              <a:solidFill>
                <a:srgbClr val="000000"/>
              </a:solidFill>
              <a:latin typeface="Arial"/>
              <a:ea typeface="Arial"/>
              <a:cs typeface="Arial"/>
              <a:sym typeface="Arial"/>
            </a:endParaRPr>
          </a:p>
        </p:txBody>
      </p:sp>
      <p:pic>
        <p:nvPicPr>
          <p:cNvPr id="401" name="Google Shape;401;p17"/>
          <p:cNvPicPr preferRelativeResize="0"/>
          <p:nvPr/>
        </p:nvPicPr>
        <p:blipFill rotWithShape="1">
          <a:blip r:embed="rId3">
            <a:alphaModFix/>
          </a:blip>
          <a:srcRect/>
          <a:stretch/>
        </p:blipFill>
        <p:spPr>
          <a:xfrm>
            <a:off x="913063" y="4668004"/>
            <a:ext cx="489335" cy="489335"/>
          </a:xfrm>
          <a:prstGeom prst="rect">
            <a:avLst/>
          </a:prstGeom>
          <a:noFill/>
          <a:ln>
            <a:noFill/>
          </a:ln>
        </p:spPr>
      </p:pic>
      <p:pic>
        <p:nvPicPr>
          <p:cNvPr id="402" name="Google Shape;402;p17"/>
          <p:cNvPicPr preferRelativeResize="0"/>
          <p:nvPr/>
        </p:nvPicPr>
        <p:blipFill rotWithShape="1">
          <a:blip r:embed="rId3">
            <a:alphaModFix/>
          </a:blip>
          <a:srcRect/>
          <a:stretch/>
        </p:blipFill>
        <p:spPr>
          <a:xfrm>
            <a:off x="913063" y="6037722"/>
            <a:ext cx="489335" cy="489335"/>
          </a:xfrm>
          <a:prstGeom prst="rect">
            <a:avLst/>
          </a:prstGeom>
          <a:noFill/>
          <a:ln>
            <a:noFill/>
          </a:ln>
        </p:spPr>
      </p:pic>
      <p:sp>
        <p:nvSpPr>
          <p:cNvPr id="403" name="Google Shape;403;p17"/>
          <p:cNvSpPr txBox="1"/>
          <p:nvPr/>
        </p:nvSpPr>
        <p:spPr>
          <a:xfrm>
            <a:off x="1432121" y="7186632"/>
            <a:ext cx="8099408" cy="858326"/>
          </a:xfrm>
          <a:prstGeom prst="rect">
            <a:avLst/>
          </a:prstGeom>
          <a:noFill/>
          <a:ln>
            <a:noFill/>
          </a:ln>
        </p:spPr>
        <p:txBody>
          <a:bodyPr spcFirstLastPara="1" wrap="square" lIns="91425" tIns="0" rIns="91425" bIns="0" anchor="ctr" anchorCtr="0">
            <a:noAutofit/>
          </a:bodyPr>
          <a:lstStyle/>
          <a:p>
            <a:pPr marL="50800" marR="0" lvl="0" indent="0" algn="l" rtl="0">
              <a:lnSpc>
                <a:spcPct val="10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We can change the scope of the field, method, constructor, or a class by applying access modifiers on it.</a:t>
            </a:r>
            <a:endParaRPr sz="2200" b="0" i="0" u="none" strike="noStrike" cap="none">
              <a:solidFill>
                <a:srgbClr val="3F3F3F"/>
              </a:solidFill>
              <a:latin typeface="Open Sans"/>
              <a:ea typeface="Open Sans"/>
              <a:cs typeface="Open Sans"/>
              <a:sym typeface="Open Sans"/>
            </a:endParaRPr>
          </a:p>
        </p:txBody>
      </p:sp>
      <p:pic>
        <p:nvPicPr>
          <p:cNvPr id="404" name="Google Shape;404;p17"/>
          <p:cNvPicPr preferRelativeResize="0"/>
          <p:nvPr/>
        </p:nvPicPr>
        <p:blipFill rotWithShape="1">
          <a:blip r:embed="rId3">
            <a:alphaModFix/>
          </a:blip>
          <a:srcRect/>
          <a:stretch/>
        </p:blipFill>
        <p:spPr>
          <a:xfrm>
            <a:off x="913063" y="7371128"/>
            <a:ext cx="489335" cy="4893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77135cd39f_0_0"/>
          <p:cNvSpPr txBox="1"/>
          <p:nvPr/>
        </p:nvSpPr>
        <p:spPr>
          <a:xfrm>
            <a:off x="2792584" y="2056054"/>
            <a:ext cx="4362900" cy="5031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200"/>
              <a:buFont typeface="Calibri"/>
              <a:buNone/>
            </a:pPr>
            <a:r>
              <a:rPr lang="en-US" sz="2200" b="1" dirty="0">
                <a:solidFill>
                  <a:srgbClr val="3F3F3F"/>
                </a:solidFill>
                <a:latin typeface="Open Sans"/>
                <a:ea typeface="Open Sans"/>
                <a:cs typeface="Open Sans"/>
                <a:sym typeface="Open Sans"/>
              </a:rPr>
              <a:t>C</a:t>
            </a:r>
            <a:r>
              <a:rPr lang="en-US" sz="2200" b="1" i="0" u="none" strike="noStrike" cap="none" dirty="0">
                <a:solidFill>
                  <a:srgbClr val="3F3F3F"/>
                </a:solidFill>
                <a:latin typeface="Open Sans"/>
                <a:ea typeface="Open Sans"/>
                <a:cs typeface="Open Sans"/>
                <a:sym typeface="Open Sans"/>
              </a:rPr>
              <a:t>ourse(s): </a:t>
            </a:r>
            <a:endParaRPr sz="2200" b="1" i="0" u="none" strike="noStrike" cap="none" dirty="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2200"/>
              <a:buFont typeface="Calibri"/>
              <a:buNone/>
            </a:pPr>
            <a:endParaRPr sz="2200" b="1" dirty="0">
              <a:solidFill>
                <a:srgbClr val="3F3F3F"/>
              </a:solidFill>
              <a:latin typeface="Open Sans"/>
              <a:ea typeface="Open Sans"/>
              <a:cs typeface="Open Sans"/>
              <a:sym typeface="Open Sans"/>
            </a:endParaRPr>
          </a:p>
          <a:p>
            <a:pPr marL="457200" marR="0" lvl="0" indent="-368300" algn="l" rtl="0">
              <a:lnSpc>
                <a:spcPct val="115000"/>
              </a:lnSpc>
              <a:spcBef>
                <a:spcPts val="0"/>
              </a:spcBef>
              <a:spcAft>
                <a:spcPts val="0"/>
              </a:spcAft>
              <a:buClr>
                <a:srgbClr val="3F3F3F"/>
              </a:buClr>
              <a:buSzPts val="2200"/>
              <a:buFont typeface="Open Sans"/>
              <a:buAutoNum type="arabicPeriod"/>
            </a:pPr>
            <a:r>
              <a:rPr lang="en-US" sz="2200" b="0" i="0" u="none" strike="noStrike" cap="none" dirty="0">
                <a:solidFill>
                  <a:srgbClr val="3F3F3F"/>
                </a:solidFill>
                <a:latin typeface="Open Sans"/>
                <a:ea typeface="Open Sans"/>
                <a:cs typeface="Open Sans"/>
                <a:sym typeface="Open Sans"/>
              </a:rPr>
              <a:t>Agile Scrum Foundation</a:t>
            </a:r>
            <a:endParaRPr sz="2200" b="0" i="0" u="none" strike="noStrike" cap="none"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88900" marR="0" lvl="0" algn="l" rtl="0">
              <a:lnSpc>
                <a:spcPct val="115000"/>
              </a:lnSpc>
              <a:spcBef>
                <a:spcPts val="0"/>
              </a:spcBef>
              <a:spcAft>
                <a:spcPts val="0"/>
              </a:spcAft>
              <a:buClr>
                <a:srgbClr val="3F3F3F"/>
              </a:buClr>
              <a:buSzPts val="2200"/>
            </a:pPr>
            <a:r>
              <a:rPr lang="en-US" sz="2200" dirty="0" smtClean="0">
                <a:solidFill>
                  <a:srgbClr val="3F3F3F"/>
                </a:solidFill>
                <a:latin typeface="Open Sans"/>
                <a:ea typeface="Open Sans"/>
                <a:cs typeface="Open Sans"/>
                <a:sym typeface="Open Sans"/>
              </a:rPr>
              <a:t>2. </a:t>
            </a:r>
            <a:r>
              <a:rPr lang="en-US" sz="2200" b="0" i="0" u="none" strike="noStrike" cap="none" dirty="0" err="1" smtClean="0">
                <a:solidFill>
                  <a:srgbClr val="3F3F3F"/>
                </a:solidFill>
                <a:latin typeface="Open Sans"/>
                <a:ea typeface="Open Sans"/>
                <a:cs typeface="Open Sans"/>
                <a:sym typeface="Open Sans"/>
              </a:rPr>
              <a:t>Git</a:t>
            </a:r>
            <a:endParaRPr sz="2200" b="0" i="0" u="none" strike="noStrike" cap="none"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88900" marR="0" lvl="0" algn="l" rtl="0">
              <a:lnSpc>
                <a:spcPct val="115000"/>
              </a:lnSpc>
              <a:spcBef>
                <a:spcPts val="0"/>
              </a:spcBef>
              <a:spcAft>
                <a:spcPts val="0"/>
              </a:spcAft>
              <a:buClr>
                <a:srgbClr val="3F3F3F"/>
              </a:buClr>
              <a:buSzPts val="2200"/>
            </a:pPr>
            <a:endParaRPr lang="en-US" sz="2200" dirty="0">
              <a:solidFill>
                <a:srgbClr val="3F3F3F"/>
              </a:solidFill>
              <a:latin typeface="Open Sans"/>
              <a:ea typeface="Open Sans"/>
              <a:cs typeface="Open Sans"/>
              <a:sym typeface="Open Sans"/>
            </a:endParaRPr>
          </a:p>
          <a:p>
            <a:pPr marL="88900" marR="0" lvl="0" algn="l" rtl="0">
              <a:lnSpc>
                <a:spcPct val="115000"/>
              </a:lnSpc>
              <a:spcBef>
                <a:spcPts val="0"/>
              </a:spcBef>
              <a:spcAft>
                <a:spcPts val="0"/>
              </a:spcAft>
              <a:buClr>
                <a:srgbClr val="3F3F3F"/>
              </a:buClr>
              <a:buSzPts val="2200"/>
            </a:pPr>
            <a:r>
              <a:rPr lang="en-US" sz="2200" dirty="0" smtClean="0">
                <a:solidFill>
                  <a:srgbClr val="3F3F3F"/>
                </a:solidFill>
                <a:latin typeface="Open Sans"/>
                <a:ea typeface="Open Sans"/>
                <a:cs typeface="Open Sans"/>
                <a:sym typeface="Open Sans"/>
              </a:rPr>
              <a:t>3. Core </a:t>
            </a:r>
            <a:r>
              <a:rPr lang="en-US" sz="2200" dirty="0">
                <a:solidFill>
                  <a:srgbClr val="3F3F3F"/>
                </a:solidFill>
                <a:latin typeface="Open Sans"/>
                <a:ea typeface="Open Sans"/>
                <a:cs typeface="Open Sans"/>
                <a:sym typeface="Open Sans"/>
              </a:rPr>
              <a:t>Java</a:t>
            </a:r>
            <a:endParaRPr sz="2200" dirty="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dirty="0">
              <a:solidFill>
                <a:srgbClr val="3F3F3F"/>
              </a:solidFill>
              <a:latin typeface="Open Sans"/>
              <a:ea typeface="Open Sans"/>
              <a:cs typeface="Open Sans"/>
              <a:sym typeface="Open Sans"/>
            </a:endParaRPr>
          </a:p>
          <a:p>
            <a:pPr marL="139700" marR="0" lvl="0" indent="0" algn="l" rtl="0">
              <a:lnSpc>
                <a:spcPct val="115000"/>
              </a:lnSpc>
              <a:spcBef>
                <a:spcPts val="0"/>
              </a:spcBef>
              <a:spcAft>
                <a:spcPts val="0"/>
              </a:spcAft>
              <a:buNone/>
            </a:pPr>
            <a:endParaRPr sz="2200" b="0" i="0" u="none" strike="noStrike" cap="none" dirty="0">
              <a:solidFill>
                <a:srgbClr val="3F3F3F"/>
              </a:solidFill>
              <a:latin typeface="Open Sans"/>
              <a:ea typeface="Open Sans"/>
              <a:cs typeface="Open Sans"/>
              <a:sym typeface="Open Sans"/>
            </a:endParaRPr>
          </a:p>
          <a:p>
            <a:pPr marL="596900" marR="0" lvl="0" indent="-317500" algn="l" rtl="0">
              <a:lnSpc>
                <a:spcPct val="115000"/>
              </a:lnSpc>
              <a:spcBef>
                <a:spcPts val="0"/>
              </a:spcBef>
              <a:spcAft>
                <a:spcPts val="0"/>
              </a:spcAft>
              <a:buClr>
                <a:srgbClr val="3F3F3F"/>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82600" marR="0" lvl="5" indent="-203200" algn="l" rtl="0">
              <a:lnSpc>
                <a:spcPct val="115000"/>
              </a:lnSpc>
              <a:spcBef>
                <a:spcPts val="0"/>
              </a:spcBef>
              <a:spcAft>
                <a:spcPts val="0"/>
              </a:spcAft>
              <a:buClr>
                <a:schemeClr val="dk1"/>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139700" marR="0" lvl="0" indent="0" algn="l" rtl="0">
              <a:lnSpc>
                <a:spcPct val="115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Calibri"/>
              <a:buNone/>
            </a:pPr>
            <a:endParaRPr sz="2200" b="0" i="0" u="none" strike="noStrike" cap="none" dirty="0">
              <a:solidFill>
                <a:srgbClr val="3F3F3F"/>
              </a:solidFill>
              <a:latin typeface="Open Sans"/>
              <a:ea typeface="Open Sans"/>
              <a:cs typeface="Open Sans"/>
              <a:sym typeface="Open Sans"/>
            </a:endParaRPr>
          </a:p>
        </p:txBody>
      </p:sp>
      <p:pic>
        <p:nvPicPr>
          <p:cNvPr id="211" name="Google Shape;211;g77135cd39f_0_0"/>
          <p:cNvPicPr preferRelativeResize="0"/>
          <p:nvPr/>
        </p:nvPicPr>
        <p:blipFill rotWithShape="1">
          <a:blip r:embed="rId3">
            <a:alphaModFix/>
          </a:blip>
          <a:srcRect/>
          <a:stretch/>
        </p:blipFill>
        <p:spPr>
          <a:xfrm>
            <a:off x="10113563" y="1616975"/>
            <a:ext cx="1782200" cy="1782200"/>
          </a:xfrm>
          <a:prstGeom prst="rect">
            <a:avLst/>
          </a:prstGeom>
          <a:noFill/>
          <a:ln>
            <a:noFill/>
          </a:ln>
        </p:spPr>
      </p:pic>
      <p:pic>
        <p:nvPicPr>
          <p:cNvPr id="212" name="Google Shape;212;g77135cd39f_0_0"/>
          <p:cNvPicPr preferRelativeResize="0"/>
          <p:nvPr/>
        </p:nvPicPr>
        <p:blipFill rotWithShape="1">
          <a:blip r:embed="rId4">
            <a:alphaModFix/>
          </a:blip>
          <a:srcRect/>
          <a:stretch/>
        </p:blipFill>
        <p:spPr>
          <a:xfrm>
            <a:off x="10533987" y="4305362"/>
            <a:ext cx="941375" cy="941375"/>
          </a:xfrm>
          <a:prstGeom prst="rect">
            <a:avLst/>
          </a:prstGeom>
          <a:noFill/>
          <a:ln>
            <a:noFill/>
          </a:ln>
        </p:spPr>
      </p:pic>
      <p:pic>
        <p:nvPicPr>
          <p:cNvPr id="213" name="Google Shape;213;g77135cd39f_0_0"/>
          <p:cNvPicPr preferRelativeResize="0"/>
          <p:nvPr/>
        </p:nvPicPr>
        <p:blipFill>
          <a:blip r:embed="rId5">
            <a:alphaModFix/>
          </a:blip>
          <a:stretch>
            <a:fillRect/>
          </a:stretch>
        </p:blipFill>
        <p:spPr>
          <a:xfrm>
            <a:off x="10203665" y="6073950"/>
            <a:ext cx="1602025" cy="1602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414" name="Google Shape;414;p1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is the size of a long variable?</a:t>
            </a:r>
            <a:endParaRPr/>
          </a:p>
        </p:txBody>
      </p:sp>
      <p:sp>
        <p:nvSpPr>
          <p:cNvPr id="415" name="Google Shape;415;p1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16 bit</a:t>
            </a:r>
            <a:endParaRPr>
              <a:solidFill>
                <a:srgbClr val="3F3F3F"/>
              </a:solidFill>
            </a:endParaRPr>
          </a:p>
        </p:txBody>
      </p:sp>
      <p:sp>
        <p:nvSpPr>
          <p:cNvPr id="416" name="Google Shape;416;p1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32 bit</a:t>
            </a:r>
            <a:endParaRPr>
              <a:solidFill>
                <a:srgbClr val="3F3F3F"/>
              </a:solidFill>
            </a:endParaRPr>
          </a:p>
        </p:txBody>
      </p:sp>
      <p:sp>
        <p:nvSpPr>
          <p:cNvPr id="417" name="Google Shape;417;p1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64 bit</a:t>
            </a:r>
            <a:endParaRPr>
              <a:solidFill>
                <a:srgbClr val="3F3F3F"/>
              </a:solidFill>
            </a:endParaRPr>
          </a:p>
        </p:txBody>
      </p:sp>
      <p:sp>
        <p:nvSpPr>
          <p:cNvPr id="418" name="Google Shape;418;p1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128 bit</a:t>
            </a:r>
            <a:endParaRPr>
              <a:solidFill>
                <a:srgbClr val="3F3F3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424" name="Google Shape;424;p2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is the size of a long variable?</a:t>
            </a:r>
            <a:endParaRPr/>
          </a:p>
        </p:txBody>
      </p:sp>
      <p:sp>
        <p:nvSpPr>
          <p:cNvPr id="425" name="Google Shape;425;p2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size of a long variable is 64 bit.</a:t>
            </a:r>
            <a:endParaRPr/>
          </a:p>
        </p:txBody>
      </p:sp>
      <p:sp>
        <p:nvSpPr>
          <p:cNvPr id="426" name="Google Shape;426;p2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C. 64 bit</a:t>
            </a:r>
            <a:endParaRPr/>
          </a:p>
        </p:txBody>
      </p:sp>
      <p:sp>
        <p:nvSpPr>
          <p:cNvPr id="427" name="Google Shape;427;p2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16 bit</a:t>
            </a:r>
            <a:endParaRPr>
              <a:solidFill>
                <a:srgbClr val="3F3F3F"/>
              </a:solidFill>
            </a:endParaRPr>
          </a:p>
        </p:txBody>
      </p:sp>
      <p:sp>
        <p:nvSpPr>
          <p:cNvPr id="428" name="Google Shape;428;p2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32 bit</a:t>
            </a:r>
            <a:endParaRPr>
              <a:solidFill>
                <a:srgbClr val="3F3F3F"/>
              </a:solidFill>
            </a:endParaRPr>
          </a:p>
        </p:txBody>
      </p:sp>
      <p:sp>
        <p:nvSpPr>
          <p:cNvPr id="429" name="Google Shape;429;p2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64 bit</a:t>
            </a:r>
            <a:endParaRPr>
              <a:solidFill>
                <a:srgbClr val="3F3F3F"/>
              </a:solidFill>
            </a:endParaRPr>
          </a:p>
        </p:txBody>
      </p:sp>
      <p:sp>
        <p:nvSpPr>
          <p:cNvPr id="430" name="Google Shape;430;p2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128 bit</a:t>
            </a:r>
            <a:endParaRPr>
              <a:solidFill>
                <a:srgbClr val="3F3F3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436" name="Google Shape;436;p2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is the default value of String in Java?</a:t>
            </a:r>
            <a:endParaRPr/>
          </a:p>
        </p:txBody>
      </p:sp>
      <p:sp>
        <p:nvSpPr>
          <p:cNvPr id="437" name="Google Shape;437;p2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0</a:t>
            </a:r>
            <a:endParaRPr/>
          </a:p>
        </p:txBody>
      </p:sp>
      <p:sp>
        <p:nvSpPr>
          <p:cNvPr id="438" name="Google Shape;438;p2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null</a:t>
            </a:r>
            <a:endParaRPr/>
          </a:p>
        </p:txBody>
      </p:sp>
      <p:sp>
        <p:nvSpPr>
          <p:cNvPr id="439" name="Google Shape;439;p2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0.0</a:t>
            </a:r>
            <a:endParaRPr/>
          </a:p>
        </p:txBody>
      </p:sp>
      <p:sp>
        <p:nvSpPr>
          <p:cNvPr id="440" name="Google Shape;440;p2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false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446" name="Google Shape;446;p2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is the default value of String in Java?</a:t>
            </a:r>
            <a:endParaRPr/>
          </a:p>
        </p:txBody>
      </p:sp>
      <p:sp>
        <p:nvSpPr>
          <p:cNvPr id="447" name="Google Shape;447;p2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default value of String is null.</a:t>
            </a:r>
            <a:endParaRPr/>
          </a:p>
          <a:p>
            <a:pPr marL="50800" lvl="0" indent="0" algn="l" rtl="0">
              <a:lnSpc>
                <a:spcPct val="90000"/>
              </a:lnSpc>
              <a:spcBef>
                <a:spcPts val="1000"/>
              </a:spcBef>
              <a:spcAft>
                <a:spcPts val="0"/>
              </a:spcAft>
              <a:buSzPts val="2800"/>
              <a:buNone/>
            </a:pPr>
            <a:endParaRPr/>
          </a:p>
        </p:txBody>
      </p:sp>
      <p:sp>
        <p:nvSpPr>
          <p:cNvPr id="448" name="Google Shape;448;p2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B. null</a:t>
            </a:r>
            <a:endParaRPr/>
          </a:p>
        </p:txBody>
      </p:sp>
      <p:sp>
        <p:nvSpPr>
          <p:cNvPr id="449" name="Google Shape;449;p2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0</a:t>
            </a:r>
            <a:endParaRPr/>
          </a:p>
        </p:txBody>
      </p:sp>
      <p:sp>
        <p:nvSpPr>
          <p:cNvPr id="450" name="Google Shape;450;p2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null</a:t>
            </a:r>
            <a:endParaRPr/>
          </a:p>
        </p:txBody>
      </p:sp>
      <p:sp>
        <p:nvSpPr>
          <p:cNvPr id="451" name="Google Shape;451;p2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0.0</a:t>
            </a:r>
            <a:endParaRPr/>
          </a:p>
        </p:txBody>
      </p:sp>
      <p:sp>
        <p:nvSpPr>
          <p:cNvPr id="452" name="Google Shape;452;p2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false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458" name="Google Shape;458;p2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final keyword is used to ___________.</a:t>
            </a:r>
            <a:endParaRPr/>
          </a:p>
        </p:txBody>
      </p:sp>
      <p:sp>
        <p:nvSpPr>
          <p:cNvPr id="459" name="Google Shape;459;p23"/>
          <p:cNvSpPr txBox="1">
            <a:spLocks noGrp="1"/>
          </p:cNvSpPr>
          <p:nvPr>
            <p:ph type="body" idx="3"/>
          </p:nvPr>
        </p:nvSpPr>
        <p:spPr>
          <a:xfrm>
            <a:off x="2329744" y="2731267"/>
            <a:ext cx="12375704" cy="701711"/>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solidFill>
                  <a:srgbClr val="3F3F3F"/>
                </a:solidFill>
              </a:rPr>
              <a:t>Indicate a variable that holds a constant value or a method that cannot be overridden</a:t>
            </a:r>
            <a:endParaRPr>
              <a:solidFill>
                <a:srgbClr val="3F3F3F"/>
              </a:solidFill>
            </a:endParaRPr>
          </a:p>
        </p:txBody>
      </p:sp>
      <p:sp>
        <p:nvSpPr>
          <p:cNvPr id="460" name="Google Shape;460;p2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Indicate a block of code in try-catch structure that will always get executed</a:t>
            </a:r>
            <a:endParaRPr>
              <a:solidFill>
                <a:srgbClr val="3F3F3F"/>
              </a:solidFill>
            </a:endParaRPr>
          </a:p>
        </p:txBody>
      </p:sp>
      <p:sp>
        <p:nvSpPr>
          <p:cNvPr id="461" name="Google Shape;461;p2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Define a </a:t>
            </a:r>
            <a:r>
              <a:rPr lang="en-US" i="1">
                <a:solidFill>
                  <a:srgbClr val="3F3F3F"/>
                </a:solidFill>
              </a:rPr>
              <a:t>for loop</a:t>
            </a:r>
            <a:r>
              <a:rPr lang="en-US">
                <a:solidFill>
                  <a:srgbClr val="3F3F3F"/>
                </a:solidFill>
              </a:rPr>
              <a:t> command</a:t>
            </a:r>
            <a:endParaRPr>
              <a:solidFill>
                <a:srgbClr val="3F3F3F"/>
              </a:solidFill>
            </a:endParaRPr>
          </a:p>
        </p:txBody>
      </p:sp>
      <p:sp>
        <p:nvSpPr>
          <p:cNvPr id="462" name="Google Shape;462;p2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Declare an interface</a:t>
            </a:r>
            <a:endParaRPr>
              <a:solidFill>
                <a:srgbClr val="3F3F3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468" name="Google Shape;468;p2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final keyword is used to ___________.</a:t>
            </a:r>
            <a:endParaRPr/>
          </a:p>
        </p:txBody>
      </p:sp>
      <p:sp>
        <p:nvSpPr>
          <p:cNvPr id="469" name="Google Shape;469;p2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final keyword is used to indicate a variable that holds a constant value or a method that cannot be overridden.</a:t>
            </a:r>
            <a:endParaRPr/>
          </a:p>
        </p:txBody>
      </p:sp>
      <p:sp>
        <p:nvSpPr>
          <p:cNvPr id="470" name="Google Shape;470;p24"/>
          <p:cNvSpPr txBox="1">
            <a:spLocks noGrp="1"/>
          </p:cNvSpPr>
          <p:nvPr>
            <p:ph type="body" idx="4"/>
          </p:nvPr>
        </p:nvSpPr>
        <p:spPr>
          <a:xfrm>
            <a:off x="3157889" y="7453242"/>
            <a:ext cx="13839472" cy="308525"/>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Indicate a variable that holds a constant value or a method that cannot be overridden</a:t>
            </a:r>
            <a:endParaRPr/>
          </a:p>
        </p:txBody>
      </p:sp>
      <p:sp>
        <p:nvSpPr>
          <p:cNvPr id="471" name="Google Shape;471;p24"/>
          <p:cNvSpPr txBox="1">
            <a:spLocks noGrp="1"/>
          </p:cNvSpPr>
          <p:nvPr>
            <p:ph type="body" idx="3"/>
          </p:nvPr>
        </p:nvSpPr>
        <p:spPr>
          <a:xfrm>
            <a:off x="2329744" y="2731267"/>
            <a:ext cx="12375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b="0">
                <a:solidFill>
                  <a:srgbClr val="3F3F3F"/>
                </a:solidFill>
              </a:rPr>
              <a:t>Indicate a variable that holds a constant value or a method that cannot be overridden</a:t>
            </a:r>
            <a:endParaRPr b="0">
              <a:solidFill>
                <a:srgbClr val="3F3F3F"/>
              </a:solidFill>
            </a:endParaRPr>
          </a:p>
        </p:txBody>
      </p:sp>
      <p:sp>
        <p:nvSpPr>
          <p:cNvPr id="472" name="Google Shape;472;p2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sz="2000" b="0">
                <a:solidFill>
                  <a:srgbClr val="3F3F3F"/>
                </a:solidFill>
              </a:rPr>
              <a:t>Indicate a block of code in try-catch structure that will always get executed</a:t>
            </a:r>
            <a:endParaRPr sz="2000" b="0">
              <a:solidFill>
                <a:srgbClr val="3F3F3F"/>
              </a:solidFill>
            </a:endParaRPr>
          </a:p>
        </p:txBody>
      </p:sp>
      <p:sp>
        <p:nvSpPr>
          <p:cNvPr id="473" name="Google Shape;473;p2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solidFill>
                  <a:srgbClr val="3F3F3F"/>
                </a:solidFill>
              </a:rPr>
              <a:t>Define a </a:t>
            </a:r>
            <a:r>
              <a:rPr lang="en-US" i="1">
                <a:solidFill>
                  <a:srgbClr val="3F3F3F"/>
                </a:solidFill>
              </a:rPr>
              <a:t>for loop</a:t>
            </a:r>
            <a:r>
              <a:rPr lang="en-US">
                <a:solidFill>
                  <a:srgbClr val="3F3F3F"/>
                </a:solidFill>
              </a:rPr>
              <a:t> command</a:t>
            </a:r>
            <a:endParaRPr>
              <a:solidFill>
                <a:srgbClr val="3F3F3F"/>
              </a:solidFill>
            </a:endParaRPr>
          </a:p>
        </p:txBody>
      </p:sp>
      <p:sp>
        <p:nvSpPr>
          <p:cNvPr id="474" name="Google Shape;474;p2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solidFill>
                  <a:srgbClr val="3F3F3F"/>
                </a:solidFill>
              </a:rPr>
              <a:t>Declare an interface</a:t>
            </a:r>
            <a:endParaRPr>
              <a:solidFill>
                <a:srgbClr val="3F3F3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480" name="Google Shape;480;p2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these is selection statement in Java?</a:t>
            </a:r>
            <a:endParaRPr/>
          </a:p>
        </p:txBody>
      </p:sp>
      <p:sp>
        <p:nvSpPr>
          <p:cNvPr id="481" name="Google Shape;481;p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for()</a:t>
            </a:r>
            <a:endParaRPr/>
          </a:p>
        </p:txBody>
      </p:sp>
      <p:sp>
        <p:nvSpPr>
          <p:cNvPr id="482" name="Google Shape;482;p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if()</a:t>
            </a:r>
            <a:endParaRPr/>
          </a:p>
        </p:txBody>
      </p:sp>
      <p:sp>
        <p:nvSpPr>
          <p:cNvPr id="483" name="Google Shape;483;p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break</a:t>
            </a:r>
            <a:endParaRPr/>
          </a:p>
        </p:txBody>
      </p:sp>
      <p:sp>
        <p:nvSpPr>
          <p:cNvPr id="484" name="Google Shape;484;p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continue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490" name="Google Shape;490;p2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these is selection statement in Java?</a:t>
            </a:r>
            <a:endParaRPr/>
          </a:p>
        </p:txBody>
      </p:sp>
      <p:sp>
        <p:nvSpPr>
          <p:cNvPr id="491" name="Google Shape;491;p2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if() command is a selection statement.</a:t>
            </a:r>
            <a:endParaRPr/>
          </a:p>
        </p:txBody>
      </p:sp>
      <p:sp>
        <p:nvSpPr>
          <p:cNvPr id="492" name="Google Shape;492;p2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B. if()</a:t>
            </a:r>
            <a:endParaRPr/>
          </a:p>
        </p:txBody>
      </p:sp>
      <p:sp>
        <p:nvSpPr>
          <p:cNvPr id="493" name="Google Shape;493;p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for()</a:t>
            </a:r>
            <a:endParaRPr/>
          </a:p>
        </p:txBody>
      </p:sp>
      <p:sp>
        <p:nvSpPr>
          <p:cNvPr id="494" name="Google Shape;494;p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if()</a:t>
            </a:r>
            <a:endParaRPr/>
          </a:p>
        </p:txBody>
      </p:sp>
      <p:sp>
        <p:nvSpPr>
          <p:cNvPr id="495" name="Google Shape;495;p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break</a:t>
            </a:r>
            <a:endParaRPr/>
          </a:p>
        </p:txBody>
      </p:sp>
      <p:sp>
        <p:nvSpPr>
          <p:cNvPr id="496" name="Google Shape;496;p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continue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2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502" name="Google Shape;502;p2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these is NOT a bitwise operator?</a:t>
            </a:r>
            <a:endParaRPr/>
          </a:p>
        </p:txBody>
      </p:sp>
      <p:sp>
        <p:nvSpPr>
          <p:cNvPr id="503" name="Google Shape;503;p2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&amp;</a:t>
            </a:r>
            <a:endParaRPr/>
          </a:p>
          <a:p>
            <a:pPr marL="50800" lvl="0" indent="0" algn="l" rtl="0">
              <a:lnSpc>
                <a:spcPct val="90000"/>
              </a:lnSpc>
              <a:spcBef>
                <a:spcPts val="1000"/>
              </a:spcBef>
              <a:spcAft>
                <a:spcPts val="0"/>
              </a:spcAft>
              <a:buSzPts val="2800"/>
              <a:buNone/>
            </a:pPr>
            <a:endParaRPr/>
          </a:p>
        </p:txBody>
      </p:sp>
      <p:sp>
        <p:nvSpPr>
          <p:cNvPr id="504" name="Google Shape;504;p2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&amp;=</a:t>
            </a:r>
            <a:endParaRPr/>
          </a:p>
        </p:txBody>
      </p:sp>
      <p:sp>
        <p:nvSpPr>
          <p:cNvPr id="505" name="Google Shape;505;p2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506" name="Google Shape;506;p2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77135cd39f_0_8"/>
          <p:cNvSpPr txBox="1"/>
          <p:nvPr/>
        </p:nvSpPr>
        <p:spPr>
          <a:xfrm>
            <a:off x="1411002" y="1902537"/>
            <a:ext cx="4362900" cy="956100"/>
          </a:xfrm>
          <a:prstGeom prst="rect">
            <a:avLst/>
          </a:prstGeom>
          <a:noFill/>
          <a:ln>
            <a:noFill/>
          </a:ln>
        </p:spPr>
        <p:txBody>
          <a:bodyPr spcFirstLastPara="1" wrap="square" lIns="91425" tIns="45700" rIns="91425" bIns="45700" anchor="t" anchorCtr="0">
            <a:noAutofit/>
          </a:bodyPr>
          <a:lstStyle/>
          <a:p>
            <a:pPr marL="482600" marR="0" lvl="3" indent="-342900" algn="l" rtl="0">
              <a:lnSpc>
                <a:spcPct val="250000"/>
              </a:lnSpc>
              <a:spcBef>
                <a:spcPts val="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Principles of Agile</a:t>
            </a:r>
            <a:endParaRPr sz="1400" b="0" i="0" u="none" strike="noStrike" cap="none" dirty="0">
              <a:solidFill>
                <a:srgbClr val="3F3F3F"/>
              </a:solidFill>
              <a:latin typeface="Arial"/>
              <a:ea typeface="Arial"/>
              <a:cs typeface="Arial"/>
              <a:sym typeface="Arial"/>
            </a:endParaRPr>
          </a:p>
        </p:txBody>
      </p:sp>
      <p:sp>
        <p:nvSpPr>
          <p:cNvPr id="220" name="Google Shape;220;g77135cd39f_0_8"/>
          <p:cNvSpPr/>
          <p:nvPr/>
        </p:nvSpPr>
        <p:spPr>
          <a:xfrm>
            <a:off x="1241437" y="18493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Describe</a:t>
            </a:r>
            <a:r>
              <a:rPr lang="en-US" sz="2200" b="0" i="0" u="none" strike="noStrike" cap="none">
                <a:solidFill>
                  <a:srgbClr val="3F3F3F"/>
                </a:solidFill>
                <a:latin typeface="Open Sans"/>
                <a:ea typeface="Open Sans"/>
                <a:cs typeface="Open Sans"/>
                <a:sym typeface="Open Sans"/>
              </a:rPr>
              <a:t> Agile manifesto</a:t>
            </a:r>
            <a:endParaRPr sz="1400" b="0" i="0" u="none" strike="noStrike" cap="none">
              <a:solidFill>
                <a:srgbClr val="3F3F3F"/>
              </a:solidFill>
              <a:latin typeface="Arial"/>
              <a:ea typeface="Arial"/>
              <a:cs typeface="Arial"/>
              <a:sym typeface="Arial"/>
            </a:endParaRPr>
          </a:p>
        </p:txBody>
      </p:sp>
      <p:sp>
        <p:nvSpPr>
          <p:cNvPr id="221" name="Google Shape;221;g77135cd39f_0_8"/>
          <p:cNvSpPr txBox="1"/>
          <p:nvPr/>
        </p:nvSpPr>
        <p:spPr>
          <a:xfrm>
            <a:off x="1449552" y="4065981"/>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Focus on consumers</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Customer involvement</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Multidisciplinary teams</a:t>
            </a:r>
            <a:endParaRPr sz="1400" b="0" i="0" u="none" strike="noStrike" cap="none">
              <a:solidFill>
                <a:srgbClr val="3F3F3F"/>
              </a:solidFill>
              <a:latin typeface="Arial"/>
              <a:ea typeface="Arial"/>
              <a:cs typeface="Arial"/>
              <a:sym typeface="Arial"/>
            </a:endParaRPr>
          </a:p>
        </p:txBody>
      </p:sp>
      <p:sp>
        <p:nvSpPr>
          <p:cNvPr id="222" name="Google Shape;222;g77135cd39f_0_8"/>
          <p:cNvSpPr/>
          <p:nvPr/>
        </p:nvSpPr>
        <p:spPr>
          <a:xfrm>
            <a:off x="1241414" y="3558148"/>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Distinguish between the Waterfall and Agile approaches</a:t>
            </a:r>
            <a:endParaRPr sz="1400" b="0" i="0" u="none" strike="noStrike" cap="none">
              <a:solidFill>
                <a:srgbClr val="3F3F3F"/>
              </a:solidFill>
              <a:latin typeface="Arial"/>
              <a:ea typeface="Arial"/>
              <a:cs typeface="Arial"/>
              <a:sym typeface="Arial"/>
            </a:endParaRPr>
          </a:p>
        </p:txBody>
      </p:sp>
      <p:sp>
        <p:nvSpPr>
          <p:cNvPr id="223" name="Google Shape;223;g77135cd39f_0_8"/>
          <p:cNvSpPr txBox="1"/>
          <p:nvPr/>
        </p:nvSpPr>
        <p:spPr>
          <a:xfrm>
            <a:off x="1538187" y="6571158"/>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Scrum teams</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Sprints</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Events of a Sprint</a:t>
            </a:r>
            <a:endParaRPr sz="1400" b="0" i="0" u="none" strike="noStrike" cap="none">
              <a:solidFill>
                <a:srgbClr val="3F3F3F"/>
              </a:solidFill>
              <a:latin typeface="Arial"/>
              <a:ea typeface="Arial"/>
              <a:cs typeface="Arial"/>
              <a:sym typeface="Arial"/>
            </a:endParaRPr>
          </a:p>
        </p:txBody>
      </p:sp>
      <p:sp>
        <p:nvSpPr>
          <p:cNvPr id="224" name="Google Shape;224;g77135cd39f_0_8"/>
          <p:cNvSpPr/>
          <p:nvPr/>
        </p:nvSpPr>
        <p:spPr>
          <a:xfrm>
            <a:off x="1201902" y="60240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Describe Scrum and Scrum roles</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512" name="Google Shape;512;p2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these is NOT a bitwise operator?</a:t>
            </a:r>
            <a:endParaRPr/>
          </a:p>
        </p:txBody>
      </p:sp>
      <p:sp>
        <p:nvSpPr>
          <p:cNvPr id="513" name="Google Shape;513;p2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&lt;= is a relational operator.</a:t>
            </a:r>
            <a:endParaRPr/>
          </a:p>
        </p:txBody>
      </p:sp>
      <p:sp>
        <p:nvSpPr>
          <p:cNvPr id="514" name="Google Shape;514;p2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&lt;=</a:t>
            </a:r>
            <a:endParaRPr/>
          </a:p>
        </p:txBody>
      </p:sp>
      <p:sp>
        <p:nvSpPr>
          <p:cNvPr id="515" name="Google Shape;515;p2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&amp;</a:t>
            </a:r>
            <a:endParaRPr/>
          </a:p>
          <a:p>
            <a:pPr marL="50800" lvl="0" indent="0" algn="l" rtl="0">
              <a:lnSpc>
                <a:spcPct val="90000"/>
              </a:lnSpc>
              <a:spcBef>
                <a:spcPts val="1000"/>
              </a:spcBef>
              <a:spcAft>
                <a:spcPts val="0"/>
              </a:spcAft>
              <a:buSzPts val="2800"/>
              <a:buNone/>
            </a:pPr>
            <a:endParaRPr/>
          </a:p>
        </p:txBody>
      </p:sp>
      <p:sp>
        <p:nvSpPr>
          <p:cNvPr id="516" name="Google Shape;516;p2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&amp;=</a:t>
            </a:r>
            <a:endParaRPr/>
          </a:p>
        </p:txBody>
      </p:sp>
      <p:sp>
        <p:nvSpPr>
          <p:cNvPr id="517" name="Google Shape;517;p2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t>
            </a:r>
            <a:endParaRPr/>
          </a:p>
        </p:txBody>
      </p:sp>
      <p:sp>
        <p:nvSpPr>
          <p:cNvPr id="518" name="Google Shape;518;p2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2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latin typeface="Open Sans SemiBold"/>
                <a:ea typeface="Open Sans SemiBold"/>
                <a:cs typeface="Open Sans SemiBold"/>
                <a:sym typeface="Open Sans SemiBold"/>
              </a:rPr>
              <a:t>Creating an Arithmetic Calculator</a:t>
            </a:r>
            <a:endParaRPr>
              <a:solidFill>
                <a:schemeClr val="lt1"/>
              </a:solidFill>
            </a:endParaRPr>
          </a:p>
        </p:txBody>
      </p:sp>
      <p:sp>
        <p:nvSpPr>
          <p:cNvPr id="525" name="Google Shape;525;p29"/>
          <p:cNvSpPr txBox="1">
            <a:spLocks noGrp="1"/>
          </p:cNvSpPr>
          <p:nvPr>
            <p:ph type="body" idx="1"/>
          </p:nvPr>
        </p:nvSpPr>
        <p:spPr>
          <a:xfrm>
            <a:off x="4699001" y="1770191"/>
            <a:ext cx="9956800"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endParaRPr b="1"/>
          </a:p>
          <a:p>
            <a:pPr marL="0" lvl="0" indent="0" algn="l" rtl="0">
              <a:lnSpc>
                <a:spcPct val="90000"/>
              </a:lnSpc>
              <a:spcBef>
                <a:spcPts val="0"/>
              </a:spcBef>
              <a:spcAft>
                <a:spcPts val="0"/>
              </a:spcAft>
              <a:buClr>
                <a:srgbClr val="000000"/>
              </a:buClr>
              <a:buSzPts val="2200"/>
              <a:buNone/>
            </a:pPr>
            <a:r>
              <a:rPr lang="en-US" b="1">
                <a:latin typeface="Open Sans"/>
                <a:ea typeface="Open Sans"/>
                <a:cs typeface="Open Sans"/>
                <a:sym typeface="Open Sans"/>
              </a:rPr>
              <a:t>Problem Statement:</a:t>
            </a:r>
            <a:endParaRPr/>
          </a:p>
          <a:p>
            <a:pPr marL="0" lvl="0" indent="0" algn="l" rtl="0">
              <a:lnSpc>
                <a:spcPct val="90000"/>
              </a:lnSpc>
              <a:spcBef>
                <a:spcPts val="0"/>
              </a:spcBef>
              <a:spcAft>
                <a:spcPts val="0"/>
              </a:spcAft>
              <a:buClr>
                <a:srgbClr val="000000"/>
              </a:buClr>
              <a:buSzPts val="2200"/>
              <a:buNone/>
            </a:pPr>
            <a:r>
              <a:rPr lang="en-US"/>
              <a:t>As a developer, write a program to create an arithmetic calculator.</a:t>
            </a:r>
            <a:endParaRPr/>
          </a:p>
          <a:p>
            <a:pPr marL="0" lvl="0" indent="0" algn="l" rtl="0">
              <a:lnSpc>
                <a:spcPct val="90000"/>
              </a:lnSpc>
              <a:spcBef>
                <a:spcPts val="0"/>
              </a:spcBef>
              <a:spcAft>
                <a:spcPts val="0"/>
              </a:spcAft>
              <a:buClr>
                <a:srgbClr val="000000"/>
              </a:buClr>
              <a:buSzPts val="2200"/>
              <a:buNone/>
            </a:pPr>
            <a:endParaRPr/>
          </a:p>
        </p:txBody>
      </p:sp>
      <p:sp>
        <p:nvSpPr>
          <p:cNvPr id="526" name="Google Shape;526;p29"/>
          <p:cNvSpPr txBox="1"/>
          <p:nvPr/>
        </p:nvSpPr>
        <p:spPr>
          <a:xfrm>
            <a:off x="1225121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77135cd39f_0_18"/>
          <p:cNvSpPr txBox="1"/>
          <p:nvPr/>
        </p:nvSpPr>
        <p:spPr>
          <a:xfrm>
            <a:off x="1392404" y="2546015"/>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Stand-up meeting</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Sprint backlog</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Time-boxing</a:t>
            </a:r>
            <a:endParaRPr sz="1400" b="0" i="0" u="none" strike="noStrike" cap="none">
              <a:solidFill>
                <a:srgbClr val="3F3F3F"/>
              </a:solidFill>
              <a:latin typeface="Arial"/>
              <a:ea typeface="Arial"/>
              <a:cs typeface="Arial"/>
              <a:sym typeface="Arial"/>
            </a:endParaRPr>
          </a:p>
        </p:txBody>
      </p:sp>
      <p:sp>
        <p:nvSpPr>
          <p:cNvPr id="231" name="Google Shape;231;g77135cd39f_0_18"/>
          <p:cNvSpPr/>
          <p:nvPr/>
        </p:nvSpPr>
        <p:spPr>
          <a:xfrm>
            <a:off x="1201905" y="202564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Explain the events of the Sprint</a:t>
            </a:r>
            <a:endParaRPr sz="1400" b="0" i="0" u="none" strike="noStrike" cap="none">
              <a:solidFill>
                <a:srgbClr val="3F3F3F"/>
              </a:solidFill>
              <a:latin typeface="Arial"/>
              <a:ea typeface="Arial"/>
              <a:cs typeface="Arial"/>
              <a:sym typeface="Arial"/>
            </a:endParaRPr>
          </a:p>
        </p:txBody>
      </p:sp>
      <p:sp>
        <p:nvSpPr>
          <p:cNvPr id="232" name="Google Shape;232;g77135cd39f_0_18"/>
          <p:cNvSpPr txBox="1"/>
          <p:nvPr/>
        </p:nvSpPr>
        <p:spPr>
          <a:xfrm>
            <a:off x="1368554" y="4827789"/>
            <a:ext cx="58797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Basic setup and configurations</a:t>
            </a:r>
            <a:endParaRPr sz="1400" b="0" i="0" u="none" strike="noStrike" cap="none">
              <a:solidFill>
                <a:srgbClr val="3F3F3F"/>
              </a:solidFill>
              <a:latin typeface="Arial"/>
              <a:ea typeface="Arial"/>
              <a:cs typeface="Arial"/>
              <a:sym typeface="Arial"/>
            </a:endParaRPr>
          </a:p>
        </p:txBody>
      </p:sp>
      <p:sp>
        <p:nvSpPr>
          <p:cNvPr id="233" name="Google Shape;233;g77135cd39f_0_18"/>
          <p:cNvSpPr/>
          <p:nvPr/>
        </p:nvSpPr>
        <p:spPr>
          <a:xfrm>
            <a:off x="1201899" y="4298776"/>
            <a:ext cx="9144000" cy="4443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Explain the fundamentals of Git</a:t>
            </a:r>
            <a:endParaRPr sz="1400" b="0" i="0" u="none" strike="noStrike" cap="none">
              <a:solidFill>
                <a:srgbClr val="3F3F3F"/>
              </a:solidFill>
              <a:latin typeface="Arial"/>
              <a:ea typeface="Arial"/>
              <a:cs typeface="Arial"/>
              <a:sym typeface="Arial"/>
            </a:endParaRPr>
          </a:p>
        </p:txBody>
      </p:sp>
      <p:sp>
        <p:nvSpPr>
          <p:cNvPr id="234" name="Google Shape;234;g77135cd39f_0_18"/>
          <p:cNvSpPr txBox="1"/>
          <p:nvPr/>
        </p:nvSpPr>
        <p:spPr>
          <a:xfrm>
            <a:off x="1392404" y="6580543"/>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Git add</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Git commit</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Git push</a:t>
            </a:r>
            <a:endParaRPr sz="1400" b="0" i="0" u="none" strike="noStrike" cap="none">
              <a:solidFill>
                <a:srgbClr val="3F3F3F"/>
              </a:solidFill>
              <a:latin typeface="Arial"/>
              <a:ea typeface="Arial"/>
              <a:cs typeface="Arial"/>
              <a:sym typeface="Arial"/>
            </a:endParaRPr>
          </a:p>
        </p:txBody>
      </p:sp>
      <p:sp>
        <p:nvSpPr>
          <p:cNvPr id="235" name="Google Shape;235;g77135cd39f_0_18"/>
          <p:cNvSpPr/>
          <p:nvPr/>
        </p:nvSpPr>
        <p:spPr>
          <a:xfrm>
            <a:off x="1201904" y="6098144"/>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Explain the creation of a Git repository</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77135cd39f_0_220"/>
          <p:cNvSpPr txBox="1"/>
          <p:nvPr/>
        </p:nvSpPr>
        <p:spPr>
          <a:xfrm>
            <a:off x="1392404" y="2394740"/>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Classes and Objects</a:t>
            </a:r>
            <a:endParaRPr sz="1400" b="0" i="0" u="none" strike="noStrike" cap="none">
              <a:solidFill>
                <a:srgbClr val="3F3F3F"/>
              </a:solidFill>
              <a:latin typeface="Arial"/>
              <a:ea typeface="Arial"/>
              <a:cs typeface="Arial"/>
              <a:sym typeface="Arial"/>
            </a:endParaRPr>
          </a:p>
          <a:p>
            <a:pPr marL="482600" marR="0" lvl="0" indent="-342900" algn="l" rtl="0">
              <a:lnSpc>
                <a:spcPct val="115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Methods and Variables</a:t>
            </a:r>
            <a:endParaRPr sz="1400" b="0" i="0" u="none" strike="noStrike" cap="none">
              <a:solidFill>
                <a:srgbClr val="3F3F3F"/>
              </a:solidFill>
              <a:latin typeface="Arial"/>
              <a:ea typeface="Arial"/>
              <a:cs typeface="Arial"/>
              <a:sym typeface="Arial"/>
            </a:endParaRPr>
          </a:p>
        </p:txBody>
      </p:sp>
      <p:sp>
        <p:nvSpPr>
          <p:cNvPr id="242" name="Google Shape;242;g77135cd39f_0_220"/>
          <p:cNvSpPr/>
          <p:nvPr/>
        </p:nvSpPr>
        <p:spPr>
          <a:xfrm>
            <a:off x="1201905" y="202564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Explain the fundamentals of Java language</a:t>
            </a:r>
            <a:endParaRPr sz="1400" b="0" i="0" u="none" strike="noStrike" cap="none">
              <a:solidFill>
                <a:srgbClr val="3F3F3F"/>
              </a:solidFill>
              <a:latin typeface="Arial"/>
              <a:ea typeface="Arial"/>
              <a:cs typeface="Arial"/>
              <a:sym typeface="Arial"/>
            </a:endParaRPr>
          </a:p>
        </p:txBody>
      </p:sp>
      <p:sp>
        <p:nvSpPr>
          <p:cNvPr id="243" name="Google Shape;243;g77135cd39f_0_220"/>
          <p:cNvSpPr txBox="1"/>
          <p:nvPr/>
        </p:nvSpPr>
        <p:spPr>
          <a:xfrm>
            <a:off x="1392404" y="4695564"/>
            <a:ext cx="58797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0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Primitive data types</a:t>
            </a:r>
            <a:endParaRPr sz="1400" b="0" i="0" u="none" strike="noStrike" cap="none">
              <a:solidFill>
                <a:srgbClr val="3F3F3F"/>
              </a:solidFill>
              <a:latin typeface="Arial"/>
              <a:ea typeface="Arial"/>
              <a:cs typeface="Arial"/>
              <a:sym typeface="Arial"/>
            </a:endParaRPr>
          </a:p>
        </p:txBody>
      </p:sp>
      <p:sp>
        <p:nvSpPr>
          <p:cNvPr id="244" name="Google Shape;244;g77135cd39f_0_220"/>
          <p:cNvSpPr/>
          <p:nvPr/>
        </p:nvSpPr>
        <p:spPr>
          <a:xfrm>
            <a:off x="1225749" y="4166551"/>
            <a:ext cx="9144000" cy="4443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Explain </a:t>
            </a:r>
            <a:r>
              <a:rPr lang="en-US" sz="2200">
                <a:solidFill>
                  <a:srgbClr val="3F3F3F"/>
                </a:solidFill>
                <a:latin typeface="Open Sans"/>
                <a:ea typeface="Open Sans"/>
                <a:cs typeface="Open Sans"/>
                <a:sym typeface="Open Sans"/>
              </a:rPr>
              <a:t>data types and their declarations </a:t>
            </a:r>
            <a:endParaRPr sz="1400" b="0" i="0" u="none" strike="noStrike" cap="none">
              <a:solidFill>
                <a:srgbClr val="3F3F3F"/>
              </a:solidFill>
              <a:latin typeface="Arial"/>
              <a:ea typeface="Arial"/>
              <a:cs typeface="Arial"/>
              <a:sym typeface="Arial"/>
            </a:endParaRPr>
          </a:p>
        </p:txBody>
      </p:sp>
      <p:sp>
        <p:nvSpPr>
          <p:cNvPr id="245" name="Google Shape;245;g77135cd39f_0_220"/>
          <p:cNvSpPr txBox="1"/>
          <p:nvPr/>
        </p:nvSpPr>
        <p:spPr>
          <a:xfrm>
            <a:off x="1392404" y="6580543"/>
            <a:ext cx="43629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If, if-else, and if-else-if</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While, for, and do-while</a:t>
            </a:r>
            <a:endParaRPr>
              <a:solidFill>
                <a:srgbClr val="3F3F3F"/>
              </a:solidFill>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46" name="Google Shape;246;g77135cd39f_0_220"/>
          <p:cNvSpPr/>
          <p:nvPr/>
        </p:nvSpPr>
        <p:spPr>
          <a:xfrm>
            <a:off x="1201904" y="6098144"/>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Use of loops, conditional, break, and continue statements</a:t>
            </a:r>
            <a:endParaRPr>
              <a:solidFill>
                <a:srgbClr val="3F3F3F"/>
              </a:solidFill>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77135cd39f_0_230"/>
          <p:cNvSpPr txBox="1"/>
          <p:nvPr/>
        </p:nvSpPr>
        <p:spPr>
          <a:xfrm>
            <a:off x="1392399" y="2394750"/>
            <a:ext cx="50025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Object life cycle</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US" sz="2200">
                <a:solidFill>
                  <a:srgbClr val="3F3F3F"/>
                </a:solidFill>
                <a:latin typeface="Open Sans"/>
                <a:ea typeface="Open Sans"/>
                <a:cs typeface="Open Sans"/>
                <a:sym typeface="Open Sans"/>
              </a:rPr>
              <a:t>Operators and their precedence</a:t>
            </a:r>
            <a:endParaRPr>
              <a:solidFill>
                <a:srgbClr val="3F3F3F"/>
              </a:solidFill>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53" name="Google Shape;253;g77135cd39f_0_230"/>
          <p:cNvSpPr/>
          <p:nvPr/>
        </p:nvSpPr>
        <p:spPr>
          <a:xfrm>
            <a:off x="1201905" y="202564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a:solidFill>
                  <a:srgbClr val="3F3F3F"/>
                </a:solidFill>
                <a:latin typeface="Open Sans"/>
                <a:ea typeface="Open Sans"/>
                <a:cs typeface="Open Sans"/>
                <a:sym typeface="Open Sans"/>
              </a:rPr>
              <a:t>Explain classes and objects</a:t>
            </a:r>
            <a:endParaRPr sz="1400" b="0" i="0" u="none" strike="noStrike" cap="none">
              <a:solidFill>
                <a:srgbClr val="3F3F3F"/>
              </a:solidFill>
              <a:latin typeface="Arial"/>
              <a:ea typeface="Arial"/>
              <a:cs typeface="Arial"/>
              <a:sym typeface="Arial"/>
            </a:endParaRPr>
          </a:p>
        </p:txBody>
      </p:sp>
      <p:sp>
        <p:nvSpPr>
          <p:cNvPr id="254" name="Google Shape;254;g77135cd39f_0_230"/>
          <p:cNvSpPr txBox="1"/>
          <p:nvPr/>
        </p:nvSpPr>
        <p:spPr>
          <a:xfrm>
            <a:off x="1392404" y="4695564"/>
            <a:ext cx="58797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US" sz="2200" i="1">
                <a:solidFill>
                  <a:srgbClr val="3F3F3F"/>
                </a:solidFill>
                <a:latin typeface="Open Sans"/>
                <a:ea typeface="Open Sans"/>
                <a:cs typeface="Open Sans"/>
                <a:sym typeface="Open Sans"/>
              </a:rPr>
              <a:t>static</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US" sz="2200" i="1">
                <a:solidFill>
                  <a:srgbClr val="3F3F3F"/>
                </a:solidFill>
                <a:latin typeface="Open Sans"/>
                <a:ea typeface="Open Sans"/>
                <a:cs typeface="Open Sans"/>
                <a:sym typeface="Open Sans"/>
              </a:rPr>
              <a:t>final</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US" sz="2200" i="1">
                <a:solidFill>
                  <a:srgbClr val="3F3F3F"/>
                </a:solidFill>
                <a:latin typeface="Open Sans"/>
                <a:ea typeface="Open Sans"/>
                <a:cs typeface="Open Sans"/>
                <a:sym typeface="Open Sans"/>
              </a:rPr>
              <a:t>this</a:t>
            </a:r>
            <a:endParaRPr>
              <a:solidFill>
                <a:srgbClr val="3F3F3F"/>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255" name="Google Shape;255;g77135cd39f_0_230"/>
          <p:cNvSpPr/>
          <p:nvPr/>
        </p:nvSpPr>
        <p:spPr>
          <a:xfrm>
            <a:off x="1225749" y="4166551"/>
            <a:ext cx="9144000" cy="4443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Explain </a:t>
            </a:r>
            <a:r>
              <a:rPr lang="en-US" sz="2200">
                <a:solidFill>
                  <a:srgbClr val="3F3F3F"/>
                </a:solidFill>
                <a:latin typeface="Open Sans"/>
                <a:ea typeface="Open Sans"/>
                <a:cs typeface="Open Sans"/>
                <a:sym typeface="Open Sans"/>
              </a:rPr>
              <a:t>the use of core keywords </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l" rtl="0">
              <a:lnSpc>
                <a:spcPct val="115000"/>
              </a:lnSpc>
              <a:spcBef>
                <a:spcPts val="1000"/>
              </a:spcBef>
              <a:spcAft>
                <a:spcPts val="0"/>
              </a:spcAft>
              <a:buSzPts val="2800"/>
              <a:buNone/>
            </a:pPr>
            <a:r>
              <a:rPr lang="en-US">
                <a:solidFill>
                  <a:srgbClr val="3F3F3F"/>
                </a:solidFill>
              </a:rPr>
              <a:t>Joe is hired as a Full Stack Developer in Abq Inc. In this sprint</a:t>
            </a:r>
            <a:r>
              <a:rPr lang="en-US"/>
              <a:t>,</a:t>
            </a:r>
            <a:r>
              <a:rPr lang="en-US">
                <a:solidFill>
                  <a:srgbClr val="3F3F3F"/>
                </a:solidFill>
              </a:rPr>
              <a:t> his manager has asked him to develop an application which is based on the basics of Agile, Git, and Java.</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Joe has to develop a </a:t>
            </a:r>
            <a:r>
              <a:rPr lang="en-US">
                <a:solidFill>
                  <a:srgbClr val="3F3F3F"/>
                </a:solidFill>
              </a:rPr>
              <a:t>calculator which will perform basic arithmetic operations.</a:t>
            </a:r>
            <a:endParaRPr>
              <a:solidFill>
                <a:srgbClr val="3F3F3F"/>
              </a:solidFill>
            </a:endParaRPr>
          </a:p>
          <a:p>
            <a:pPr marL="50800" lvl="0" indent="0" algn="just" rtl="0">
              <a:lnSpc>
                <a:spcPct val="115000"/>
              </a:lnSpc>
              <a:spcBef>
                <a:spcPts val="1000"/>
              </a:spcBef>
              <a:spcAft>
                <a:spcPts val="0"/>
              </a:spcAft>
              <a:buSzPts val="2800"/>
              <a:buNone/>
            </a:pPr>
            <a:endParaRPr>
              <a:solidFill>
                <a:srgbClr val="3F3F3F"/>
              </a:solidFill>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 this lesson, we will learn how to solve this real-world scenario to help Joe complete his task effectively and quickly.</a:t>
            </a:r>
            <a:endParaRPr>
              <a:solidFill>
                <a:srgbClr val="3F3F3F"/>
              </a:solidFill>
            </a:endParaRPr>
          </a:p>
          <a:p>
            <a:pPr marL="0" lvl="0" indent="0" algn="l" rtl="0">
              <a:lnSpc>
                <a:spcPct val="115000"/>
              </a:lnSpc>
              <a:spcBef>
                <a:spcPts val="800"/>
              </a:spcBef>
              <a:spcAft>
                <a:spcPts val="0"/>
              </a:spcAft>
              <a:buClr>
                <a:srgbClr val="000000"/>
              </a:buClr>
              <a:buSzPts val="2200"/>
              <a:buNone/>
            </a:pPr>
            <a:endParaRPr>
              <a:solidFill>
                <a:srgbClr val="3F3F3F"/>
              </a:solidFill>
            </a:endParaRPr>
          </a:p>
          <a:p>
            <a:pPr marL="50800" lvl="0" indent="0" algn="l" rtl="0">
              <a:lnSpc>
                <a:spcPct val="115000"/>
              </a:lnSpc>
              <a:spcBef>
                <a:spcPts val="1000"/>
              </a:spcBef>
              <a:spcAft>
                <a:spcPts val="0"/>
              </a:spcAft>
              <a:buSzPts val="2800"/>
              <a:buNone/>
            </a:pPr>
            <a:endParaRPr>
              <a:solidFill>
                <a:srgbClr val="3F3F3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p:nvPr/>
        </p:nvSpPr>
        <p:spPr>
          <a:xfrm>
            <a:off x="913081" y="1944050"/>
            <a:ext cx="9061500" cy="58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800" b="0" i="0" u="none" strike="noStrike" cap="none">
              <a:solidFill>
                <a:srgbClr val="3F3F3F"/>
              </a:solidFill>
              <a:latin typeface="Open Sans"/>
              <a:ea typeface="Open Sans"/>
              <a:cs typeface="Open Sans"/>
              <a:sym typeface="Open Sans"/>
            </a:endParaRPr>
          </a:p>
        </p:txBody>
      </p:sp>
      <p:sp>
        <p:nvSpPr>
          <p:cNvPr id="267" name="Google Shape;267;p6"/>
          <p:cNvSpPr txBox="1">
            <a:spLocks noGrp="1"/>
          </p:cNvSpPr>
          <p:nvPr>
            <p:ph type="body" idx="1"/>
          </p:nvPr>
        </p:nvSpPr>
        <p:spPr>
          <a:xfrm>
            <a:off x="1470660" y="2824018"/>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dirty="0">
                <a:solidFill>
                  <a:srgbClr val="3F3F3F"/>
                </a:solidFill>
                <a:latin typeface="Open Sans"/>
                <a:ea typeface="Open Sans"/>
                <a:cs typeface="Open Sans"/>
                <a:sym typeface="Open Sans"/>
              </a:rPr>
              <a:t>Demonstrate </a:t>
            </a:r>
            <a:r>
              <a:rPr lang="en-US" sz="2200" b="0" i="0" u="none" strike="noStrike" cap="none" dirty="0" smtClean="0">
                <a:solidFill>
                  <a:srgbClr val="3F3F3F"/>
                </a:solidFill>
                <a:latin typeface="Open Sans"/>
                <a:ea typeface="Open Sans"/>
                <a:cs typeface="Open Sans"/>
                <a:sym typeface="Open Sans"/>
              </a:rPr>
              <a:t>type </a:t>
            </a:r>
            <a:r>
              <a:rPr lang="en-US" dirty="0"/>
              <a:t>c</a:t>
            </a:r>
            <a:r>
              <a:rPr lang="en-US" sz="2200" b="0" i="0" u="none" strike="noStrike" cap="none" dirty="0" smtClean="0">
                <a:solidFill>
                  <a:srgbClr val="3F3F3F"/>
                </a:solidFill>
                <a:latin typeface="Open Sans"/>
                <a:ea typeface="Open Sans"/>
                <a:cs typeface="Open Sans"/>
                <a:sym typeface="Open Sans"/>
              </a:rPr>
              <a:t>asting</a:t>
            </a:r>
            <a:endParaRPr dirty="0">
              <a:solidFill>
                <a:srgbClr val="3F3F3F"/>
              </a:solidFill>
              <a:latin typeface="Open Sans"/>
              <a:ea typeface="Open Sans"/>
              <a:cs typeface="Open Sans"/>
              <a:sym typeface="Open Sans"/>
            </a:endParaRPr>
          </a:p>
        </p:txBody>
      </p:sp>
      <p:sp>
        <p:nvSpPr>
          <p:cNvPr id="268" name="Google Shape;268;p6"/>
          <p:cNvSpPr txBox="1">
            <a:spLocks noGrp="1"/>
          </p:cNvSpPr>
          <p:nvPr>
            <p:ph type="body" idx="2"/>
          </p:nvPr>
        </p:nvSpPr>
        <p:spPr>
          <a:xfrm>
            <a:off x="1470660" y="3997361"/>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Use access modifiers</a:t>
            </a:r>
            <a:endParaRPr>
              <a:solidFill>
                <a:srgbClr val="3F3F3F"/>
              </a:solidFill>
              <a:latin typeface="Open Sans"/>
              <a:ea typeface="Open Sans"/>
              <a:cs typeface="Open Sans"/>
              <a:sym typeface="Open Sans"/>
            </a:endParaRPr>
          </a:p>
        </p:txBody>
      </p:sp>
      <p:pic>
        <p:nvPicPr>
          <p:cNvPr id="269" name="Google Shape;269;p6"/>
          <p:cNvPicPr preferRelativeResize="0"/>
          <p:nvPr/>
        </p:nvPicPr>
        <p:blipFill rotWithShape="1">
          <a:blip r:embed="rId3">
            <a:alphaModFix/>
          </a:blip>
          <a:srcRect/>
          <a:stretch/>
        </p:blipFill>
        <p:spPr>
          <a:xfrm>
            <a:off x="913063" y="2854764"/>
            <a:ext cx="489335" cy="489335"/>
          </a:xfrm>
          <a:prstGeom prst="rect">
            <a:avLst/>
          </a:prstGeom>
          <a:noFill/>
          <a:ln>
            <a:noFill/>
          </a:ln>
        </p:spPr>
      </p:pic>
      <p:pic>
        <p:nvPicPr>
          <p:cNvPr id="270" name="Google Shape;270;p6"/>
          <p:cNvPicPr preferRelativeResize="0"/>
          <p:nvPr/>
        </p:nvPicPr>
        <p:blipFill rotWithShape="1">
          <a:blip r:embed="rId3">
            <a:alphaModFix/>
          </a:blip>
          <a:srcRect/>
          <a:stretch/>
        </p:blipFill>
        <p:spPr>
          <a:xfrm>
            <a:off x="913063" y="4021282"/>
            <a:ext cx="489335" cy="4893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Type Casting</a:t>
            </a:r>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1405</Words>
  <Application>Microsoft Office PowerPoint</Application>
  <PresentationFormat>Custom</PresentationFormat>
  <Paragraphs>252</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Noto Sans Symbols</vt:lpstr>
      <vt:lpstr>Open Sans</vt:lpstr>
      <vt:lpstr>Open Sans ExtraBold</vt:lpstr>
      <vt:lpstr>Open Sans SemiBold</vt:lpstr>
      <vt:lpstr>Calibri</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 Casting</vt:lpstr>
      <vt:lpstr>Types of Type Casting</vt:lpstr>
      <vt:lpstr>Type Casting</vt:lpstr>
      <vt:lpstr>Assisted Practice: Guidelines </vt:lpstr>
      <vt:lpstr>PowerPoint Presentation</vt:lpstr>
      <vt:lpstr>Access Modifiers</vt:lpstr>
      <vt:lpstr>Types of Access Modifiers</vt:lpstr>
      <vt:lpstr>Access Modifiers</vt:lpstr>
      <vt:lpstr>Assisted Practice: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an Arithmetic Calculator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2016-12-06T06:58:02Z</dcterms:created>
  <dcterms:modified xsi:type="dcterms:W3CDTF">2020-05-08T05:39:00Z</dcterms:modified>
</cp:coreProperties>
</file>